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802" r:id="rId3"/>
    <p:sldId id="690" r:id="rId4"/>
    <p:sldId id="264" r:id="rId5"/>
    <p:sldId id="804" r:id="rId6"/>
    <p:sldId id="692" r:id="rId7"/>
    <p:sldId id="794" r:id="rId8"/>
    <p:sldId id="259" r:id="rId9"/>
    <p:sldId id="267" r:id="rId10"/>
    <p:sldId id="797" r:id="rId11"/>
    <p:sldId id="798" r:id="rId12"/>
    <p:sldId id="270" r:id="rId13"/>
    <p:sldId id="266" r:id="rId14"/>
    <p:sldId id="796" r:id="rId15"/>
    <p:sldId id="803" r:id="rId16"/>
    <p:sldId id="787" r:id="rId17"/>
    <p:sldId id="297" r:id="rId18"/>
    <p:sldId id="791" r:id="rId19"/>
    <p:sldId id="792" r:id="rId20"/>
    <p:sldId id="801" r:id="rId21"/>
    <p:sldId id="290" r:id="rId22"/>
    <p:sldId id="80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elka\Desktop\Wyniki%20egzaminu%202021\Analiza%20jako&#347;ciowa%20wykres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Matematyka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1157514204784224E-2"/>
          <c:y val="1.4761440393508725E-2"/>
          <c:w val="0.878000496494452"/>
          <c:h val="0.72529341288011195"/>
        </c:manualLayout>
      </c:layout>
      <c:barChart>
        <c:barDir val="col"/>
        <c:grouping val="clustered"/>
        <c:varyColors val="0"/>
        <c:ser>
          <c:idx val="0"/>
          <c:order val="0"/>
          <c:tx>
            <c:v>woj. świętokrzyskie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Arkusz1!$C$3:$C$21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15</c:v>
                </c:pt>
                <c:pt idx="12">
                  <c:v>17</c:v>
                </c:pt>
                <c:pt idx="13">
                  <c:v>18</c:v>
                </c:pt>
                <c:pt idx="14">
                  <c:v>4</c:v>
                </c:pt>
                <c:pt idx="15">
                  <c:v>5</c:v>
                </c:pt>
                <c:pt idx="16">
                  <c:v>8</c:v>
                </c:pt>
                <c:pt idx="17">
                  <c:v>16</c:v>
                </c:pt>
                <c:pt idx="18">
                  <c:v>19</c:v>
                </c:pt>
              </c:numCache>
            </c:numRef>
          </c:cat>
          <c:val>
            <c:numRef>
              <c:f>Arkusz1!$D$3:$D$21</c:f>
              <c:numCache>
                <c:formatCode>General</c:formatCode>
                <c:ptCount val="19"/>
                <c:pt idx="0">
                  <c:v>47</c:v>
                </c:pt>
                <c:pt idx="1">
                  <c:v>71</c:v>
                </c:pt>
                <c:pt idx="2">
                  <c:v>68</c:v>
                </c:pt>
                <c:pt idx="3">
                  <c:v>33</c:v>
                </c:pt>
                <c:pt idx="4">
                  <c:v>45</c:v>
                </c:pt>
                <c:pt idx="5">
                  <c:v>64</c:v>
                </c:pt>
                <c:pt idx="6">
                  <c:v>26</c:v>
                </c:pt>
                <c:pt idx="7">
                  <c:v>58</c:v>
                </c:pt>
                <c:pt idx="8">
                  <c:v>34</c:v>
                </c:pt>
                <c:pt idx="9">
                  <c:v>77</c:v>
                </c:pt>
                <c:pt idx="10">
                  <c:v>75</c:v>
                </c:pt>
                <c:pt idx="11">
                  <c:v>36</c:v>
                </c:pt>
                <c:pt idx="12">
                  <c:v>38</c:v>
                </c:pt>
                <c:pt idx="13">
                  <c:v>27</c:v>
                </c:pt>
                <c:pt idx="14">
                  <c:v>69</c:v>
                </c:pt>
                <c:pt idx="15">
                  <c:v>47</c:v>
                </c:pt>
                <c:pt idx="16">
                  <c:v>42</c:v>
                </c:pt>
                <c:pt idx="17">
                  <c:v>65</c:v>
                </c:pt>
                <c:pt idx="1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7-494F-B911-7C637687A847}"/>
            </c:ext>
          </c:extLst>
        </c:ser>
        <c:ser>
          <c:idx val="1"/>
          <c:order val="1"/>
          <c:tx>
            <c:v>oddział szkolny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Arkusz1!$C$3:$C$21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15</c:v>
                </c:pt>
                <c:pt idx="12">
                  <c:v>17</c:v>
                </c:pt>
                <c:pt idx="13">
                  <c:v>18</c:v>
                </c:pt>
                <c:pt idx="14">
                  <c:v>4</c:v>
                </c:pt>
                <c:pt idx="15">
                  <c:v>5</c:v>
                </c:pt>
                <c:pt idx="16">
                  <c:v>8</c:v>
                </c:pt>
                <c:pt idx="17">
                  <c:v>16</c:v>
                </c:pt>
                <c:pt idx="18">
                  <c:v>19</c:v>
                </c:pt>
              </c:numCache>
            </c:numRef>
          </c:cat>
          <c:val>
            <c:numRef>
              <c:f>Arkusz1!$E$3:$E$21</c:f>
              <c:numCache>
                <c:formatCode>General</c:formatCode>
                <c:ptCount val="19"/>
                <c:pt idx="0">
                  <c:v>33</c:v>
                </c:pt>
                <c:pt idx="1">
                  <c:v>61</c:v>
                </c:pt>
                <c:pt idx="2">
                  <c:v>61</c:v>
                </c:pt>
                <c:pt idx="3">
                  <c:v>11</c:v>
                </c:pt>
                <c:pt idx="4">
                  <c:v>39</c:v>
                </c:pt>
                <c:pt idx="5">
                  <c:v>44</c:v>
                </c:pt>
                <c:pt idx="6">
                  <c:v>22</c:v>
                </c:pt>
                <c:pt idx="7">
                  <c:v>61</c:v>
                </c:pt>
                <c:pt idx="8">
                  <c:v>17</c:v>
                </c:pt>
                <c:pt idx="9">
                  <c:v>67</c:v>
                </c:pt>
                <c:pt idx="10">
                  <c:v>78</c:v>
                </c:pt>
                <c:pt idx="11">
                  <c:v>33</c:v>
                </c:pt>
                <c:pt idx="12">
                  <c:v>32</c:v>
                </c:pt>
                <c:pt idx="13">
                  <c:v>19</c:v>
                </c:pt>
                <c:pt idx="14">
                  <c:v>89</c:v>
                </c:pt>
                <c:pt idx="15">
                  <c:v>27</c:v>
                </c:pt>
                <c:pt idx="16">
                  <c:v>28</c:v>
                </c:pt>
                <c:pt idx="17">
                  <c:v>53</c:v>
                </c:pt>
                <c:pt idx="18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7-494F-B911-7C637687A8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8246608"/>
        <c:axId val="418247024"/>
      </c:barChart>
      <c:catAx>
        <c:axId val="418246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Numer zadania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247024"/>
        <c:crosses val="autoZero"/>
        <c:auto val="1"/>
        <c:lblAlgn val="ctr"/>
        <c:lblOffset val="100"/>
        <c:tickLblSkip val="1"/>
        <c:noMultiLvlLbl val="0"/>
      </c:catAx>
      <c:valAx>
        <c:axId val="41824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Poziom wykonania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24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92704285303078"/>
          <c:y val="0.92749027993122479"/>
          <c:w val="0.41429018557624936"/>
          <c:h val="5.54338815756138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Średnie wyniki uczniów w zakresie poszczególnych obszarów umiejetności</a:t>
            </a:r>
          </a:p>
        </c:rich>
      </c:tx>
      <c:layout>
        <c:manualLayout>
          <c:xMode val="edge"/>
          <c:yMode val="edge"/>
          <c:x val="0.15604788037858905"/>
          <c:y val="1.4598540145985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8.3247594050743653E-2"/>
          <c:y val="0.17634259259259263"/>
          <c:w val="0.90286351706036749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v>woj.. świętokrzyskie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'[Analiza jakościowa wykres 21.xlsx]Arkusz3'!$P$1:$P$4</c:f>
              <c:strCache>
                <c:ptCount val="4"/>
                <c:pt idx="0">
                  <c:v>I Sprawność rahunkowa</c:v>
                </c:pt>
                <c:pt idx="1">
                  <c:v>II Wykorzystanie i tworzenie informacji</c:v>
                </c:pt>
                <c:pt idx="2">
                  <c:v>III Wykorzuystanie i interpretowanie danych</c:v>
                </c:pt>
                <c:pt idx="3">
                  <c:v>IV Rozumowanie i argunentacja</c:v>
                </c:pt>
              </c:strCache>
            </c:strRef>
          </c:cat>
          <c:val>
            <c:numRef>
              <c:f>'[Analiza jakościowa wykres 21.xlsx]Arkusz3'!$Q$7:$Q$10</c:f>
              <c:numCache>
                <c:formatCode>General</c:formatCode>
                <c:ptCount val="4"/>
                <c:pt idx="0">
                  <c:v>59</c:v>
                </c:pt>
                <c:pt idx="1">
                  <c:v>49</c:v>
                </c:pt>
                <c:pt idx="2">
                  <c:v>44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B-46DF-A506-0DF130A2082D}"/>
            </c:ext>
          </c:extLst>
        </c:ser>
        <c:ser>
          <c:idx val="1"/>
          <c:order val="1"/>
          <c:tx>
            <c:v>oddział szkolny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'[Analiza jakościowa wykres 21.xlsx]Arkusz3'!$P$1:$P$4</c:f>
              <c:strCache>
                <c:ptCount val="4"/>
                <c:pt idx="0">
                  <c:v>I Sprawność rahunkowa</c:v>
                </c:pt>
                <c:pt idx="1">
                  <c:v>II Wykorzystanie i tworzenie informacji</c:v>
                </c:pt>
                <c:pt idx="2">
                  <c:v>III Wykorzuystanie i interpretowanie danych</c:v>
                </c:pt>
                <c:pt idx="3">
                  <c:v>IV Rozumowanie i argunentacja</c:v>
                </c:pt>
              </c:strCache>
            </c:strRef>
          </c:cat>
          <c:val>
            <c:numRef>
              <c:f>'[Analiza jakościowa wykres 21.xlsx]Arkusz3'!$R$7:$R$10</c:f>
              <c:numCache>
                <c:formatCode>General</c:formatCode>
                <c:ptCount val="4"/>
                <c:pt idx="0">
                  <c:v>47</c:v>
                </c:pt>
                <c:pt idx="1">
                  <c:v>40</c:v>
                </c:pt>
                <c:pt idx="2">
                  <c:v>41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CB-46DF-A506-0DF130A208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7423712"/>
        <c:axId val="1359782240"/>
      </c:barChart>
      <c:catAx>
        <c:axId val="127742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59782240"/>
        <c:crosses val="autoZero"/>
        <c:auto val="1"/>
        <c:lblAlgn val="ctr"/>
        <c:lblOffset val="100"/>
        <c:noMultiLvlLbl val="0"/>
      </c:catAx>
      <c:valAx>
        <c:axId val="13597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400"/>
                  <a:t>poziom</a:t>
                </a:r>
                <a:r>
                  <a:rPr lang="pl-PL" sz="1400" baseline="0"/>
                  <a:t> opanowania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7742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04056311142922"/>
          <c:y val="0.86161771749334248"/>
          <c:w val="0.53298284684111463"/>
          <c:h val="0.12378374236067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FBF78-02FC-4110-B1DE-AA7254E4307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4119-7603-424F-AF56-C454C97C59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4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44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33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AC9E-5613-49FE-9C43-25DD14C50A8B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580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94119-7603-424F-AF56-C454C97C59AC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19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13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6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09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33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2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7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8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4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78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9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10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E9C6-66F9-46D3-9ADA-64CA8C815415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8172-4709-453B-B13F-EC87F23EA6B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36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Sprawozdanie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egzaminu ósmoklasisty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z matematyki za rok 2020/2021 uczniów Zespołu Szkolno-Przedszkolnego w Rakowie kończących klasę VIII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Szkoły Podstawowej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BE85D00-B4B6-43A6-A951-4D9806CA6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752" y="5373216"/>
            <a:ext cx="5432648" cy="300236"/>
          </a:xfrm>
        </p:spPr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962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20080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rgbClr val="0070C0"/>
                </a:solidFill>
              </a:rPr>
              <a:t>Wyniki szkoły na skali </a:t>
            </a:r>
            <a:r>
              <a:rPr lang="pl-PL" sz="3600" dirty="0" err="1">
                <a:solidFill>
                  <a:srgbClr val="0070C0"/>
                </a:solidFill>
              </a:rPr>
              <a:t>staninowej</a:t>
            </a:r>
            <a:r>
              <a:rPr lang="pl-PL" sz="3600" dirty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7419"/>
              </p:ext>
            </p:extLst>
          </p:nvPr>
        </p:nvGraphicFramePr>
        <p:xfrm>
          <a:off x="776262" y="1484784"/>
          <a:ext cx="7396137" cy="40997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05805">
                  <a:extLst>
                    <a:ext uri="{9D8B030D-6E8A-4147-A177-3AD203B41FA5}">
                      <a16:colId xmlns:a16="http://schemas.microsoft.com/office/drawing/2014/main" val="1877593976"/>
                    </a:ext>
                  </a:extLst>
                </a:gridCol>
                <a:gridCol w="937204">
                  <a:extLst>
                    <a:ext uri="{9D8B030D-6E8A-4147-A177-3AD203B41FA5}">
                      <a16:colId xmlns:a16="http://schemas.microsoft.com/office/drawing/2014/main" val="2748649026"/>
                    </a:ext>
                  </a:extLst>
                </a:gridCol>
                <a:gridCol w="1018698">
                  <a:extLst>
                    <a:ext uri="{9D8B030D-6E8A-4147-A177-3AD203B41FA5}">
                      <a16:colId xmlns:a16="http://schemas.microsoft.com/office/drawing/2014/main" val="2426956437"/>
                    </a:ext>
                  </a:extLst>
                </a:gridCol>
                <a:gridCol w="886074">
                  <a:extLst>
                    <a:ext uri="{9D8B030D-6E8A-4147-A177-3AD203B41FA5}">
                      <a16:colId xmlns:a16="http://schemas.microsoft.com/office/drawing/2014/main" val="2482863574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122341290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2047935821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2648495715"/>
                    </a:ext>
                  </a:extLst>
                </a:gridCol>
              </a:tblGrid>
              <a:tr h="1097183">
                <a:tc rowSpan="2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>
                          <a:effectLst/>
                        </a:rPr>
                        <a:t>2019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>
                          <a:effectLst/>
                        </a:rPr>
                        <a:t>2020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921537"/>
                  </a:ext>
                </a:extLst>
              </a:tr>
              <a:tr h="1783137">
                <a:tc vMerge="1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Przedział wyników w %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501619"/>
                  </a:ext>
                </a:extLst>
              </a:tr>
              <a:tr h="121946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Matematyka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40%-44%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42%-46%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37%-41%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92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65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Skala staninowa pokazuje, </a:t>
            </a:r>
            <a:br>
              <a:rPr lang="pl-PL" dirty="0"/>
            </a:br>
            <a:r>
              <a:rPr lang="pl-PL" dirty="0"/>
              <a:t>że uczniowie w roku 2021 uplasowali </a:t>
            </a:r>
            <a:br>
              <a:rPr lang="pl-PL" dirty="0"/>
            </a:br>
            <a:r>
              <a:rPr lang="pl-PL" dirty="0"/>
              <a:t>w staninie 4 (skala od 1 do 9) </a:t>
            </a:r>
            <a:br>
              <a:rPr lang="pl-PL" dirty="0"/>
            </a:br>
            <a:r>
              <a:rPr lang="pl-PL" dirty="0"/>
              <a:t>w porównaniu z rokiem 2019 i 2020 </a:t>
            </a:r>
            <a:br>
              <a:rPr lang="pl-PL" dirty="0"/>
            </a:br>
            <a:r>
              <a:rPr lang="pl-PL" dirty="0"/>
              <a:t>- jest to stanin o 1 niższy</a:t>
            </a: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685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Łatwość testu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E084168-BEFB-4549-9744-F984D01E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364"/>
              </p:ext>
            </p:extLst>
          </p:nvPr>
        </p:nvGraphicFramePr>
        <p:xfrm>
          <a:off x="287524" y="1556792"/>
          <a:ext cx="8568951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09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łatwość 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0,00-0,19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0,20-0,49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0,50-0,69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0,70-0,89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0,90-1,00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arkusz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bardzo trudny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umiarkowanie 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 łatwy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bardzo łatwy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Matematyka – kraj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Matematyka – szkoła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143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14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98066"/>
            <a:ext cx="7632848" cy="366186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Test okazał się dla uczniów naszej szkoły, podobnie jak dla ósmoklasistów całego kraju testem trudnym. </a:t>
            </a:r>
            <a:br>
              <a:rPr lang="pl-PL" dirty="0"/>
            </a:br>
            <a:r>
              <a:rPr lang="pl-PL" dirty="0"/>
              <a:t>Obydwie grupy osiągnęły wynik mieszczący się w przedziale 0,20 – 0,49.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678" y="476672"/>
            <a:ext cx="7854215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>
                <a:solidFill>
                  <a:srgbClr val="0070C0"/>
                </a:solidFill>
              </a:rPr>
              <a:t>Analizy jakościowe 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sz="2200" dirty="0">
                <a:solidFill>
                  <a:srgbClr val="0070C0"/>
                </a:solidFill>
              </a:rPr>
              <a:t>(poziom wykonania poszczególnych zadań)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A00E2D9F-F2A2-45E4-87A1-695E82E41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900221"/>
              </p:ext>
            </p:extLst>
          </p:nvPr>
        </p:nvGraphicFramePr>
        <p:xfrm>
          <a:off x="751740" y="1628800"/>
          <a:ext cx="8209558" cy="514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44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3459D9F-DF5A-445A-A20E-45B036C9B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15004"/>
              </p:ext>
            </p:extLst>
          </p:nvPr>
        </p:nvGraphicFramePr>
        <p:xfrm>
          <a:off x="971600" y="836712"/>
          <a:ext cx="6984778" cy="511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58">
                  <a:extLst>
                    <a:ext uri="{9D8B030D-6E8A-4147-A177-3AD203B41FA5}">
                      <a16:colId xmlns:a16="http://schemas.microsoft.com/office/drawing/2014/main" val="1713528446"/>
                    </a:ext>
                  </a:extLst>
                </a:gridCol>
                <a:gridCol w="4077406">
                  <a:extLst>
                    <a:ext uri="{9D8B030D-6E8A-4147-A177-3AD203B41FA5}">
                      <a16:colId xmlns:a16="http://schemas.microsoft.com/office/drawing/2014/main" val="1158333435"/>
                    </a:ext>
                  </a:extLst>
                </a:gridCol>
                <a:gridCol w="850938">
                  <a:extLst>
                    <a:ext uri="{9D8B030D-6E8A-4147-A177-3AD203B41FA5}">
                      <a16:colId xmlns:a16="http://schemas.microsoft.com/office/drawing/2014/main" val="2415346036"/>
                    </a:ext>
                  </a:extLst>
                </a:gridCol>
                <a:gridCol w="850938">
                  <a:extLst>
                    <a:ext uri="{9D8B030D-6E8A-4147-A177-3AD203B41FA5}">
                      <a16:colId xmlns:a16="http://schemas.microsoft.com/office/drawing/2014/main" val="2954720637"/>
                    </a:ext>
                  </a:extLst>
                </a:gridCol>
                <a:gridCol w="850938">
                  <a:extLst>
                    <a:ext uri="{9D8B030D-6E8A-4147-A177-3AD203B41FA5}">
                      <a16:colId xmlns:a16="http://schemas.microsoft.com/office/drawing/2014/main" val="2841397206"/>
                    </a:ext>
                  </a:extLst>
                </a:gridCol>
              </a:tblGrid>
              <a:tr h="25562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Lp.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Wymaganie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Zadanie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woj.święt.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986895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Sprawność rachunkowa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634482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8904215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Wykorystanie i tworzenie informacji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6661984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831177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423332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3442694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446399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1418053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Wykorzystanie i interpretowanie reprezentacji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60327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1639978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78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8120328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0927767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0102560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6078786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Rozumowanie i argumentacja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89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257691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788735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42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0715740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53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543614"/>
                  </a:ext>
                </a:extLst>
              </a:tr>
              <a:tr h="25562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19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84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8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527D1-E126-4AB1-8FCC-7170D55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70C0"/>
                </a:solidFill>
              </a:rPr>
              <a:t>Poziom wykonania wymagań w szkole na tle województwa 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D495C42F-A23E-4E1B-992E-B52EA80938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169662"/>
              </p:ext>
            </p:extLst>
          </p:nvPr>
        </p:nvGraphicFramePr>
        <p:xfrm>
          <a:off x="251520" y="1484784"/>
          <a:ext cx="8553450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4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Sprawność rachunkowa – wnioski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C591A192-45B1-4F7E-99F3-CF688EDB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Sprawność rachunkowa sprawdzana była na podstawie zadań 2, 3. Uczniowie szkoły wykazali się niższą sprawnością rachunkową niż uczniowie województwa świętokrzyskiego. Należy zatem kontynuować działania zmierzające do podniesienia sprawności rachunkowej dzieci w kolejnych latach.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Wykorzystanie i tworzenie informacji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9232" y="2080683"/>
            <a:ext cx="8309231" cy="4525963"/>
          </a:xfrm>
        </p:spPr>
        <p:txBody>
          <a:bodyPr>
            <a:normAutofit/>
          </a:bodyPr>
          <a:lstStyle/>
          <a:p>
            <a:pPr marL="0" indent="0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Wykorzystanie i tworzenie informacji sprawdzane było na podstawie zadań 1,6,7,12,13,14 </a:t>
            </a:r>
            <a:endParaRPr lang="pl-P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Tu uczniowie jedno zadanie zrobili lepiej, trzy na niższym poziomie i dwa znacznie gorzej. Należy na wszystkich przedmiotach podejmować działania ćwiczące umiejętność wykorzystania i tworzenia informacji. </a:t>
            </a:r>
          </a:p>
        </p:txBody>
      </p:sp>
    </p:spTree>
    <p:extLst>
      <p:ext uri="{BB962C8B-B14F-4D97-AF65-F5344CB8AC3E}">
        <p14:creationId xmlns:p14="http://schemas.microsoft.com/office/powerpoint/2010/main" val="7074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Wykorzystanie i interpretowanie reprezentacji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789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Wykorzystanie i interpretowanie reprezentacji wypadło w szkole gorzej niż w województwie. Było to sprawdzane za pomocą zadania 4, 5, 8, 16, 19. Jedno zadanie uczniowie wykonali na znacznie wyższym poziomie niż rówieśnicy województwa i jedno porównywalnie z nimi.  W trzech zadaniach wypadli słabiej. Należy kontynuować działania związane z rozwijaniem wykorzystania i interpretowania reprezentacji.</a:t>
            </a:r>
          </a:p>
        </p:txBody>
      </p:sp>
    </p:spTree>
    <p:extLst>
      <p:ext uri="{BB962C8B-B14F-4D97-AF65-F5344CB8AC3E}">
        <p14:creationId xmlns:p14="http://schemas.microsoft.com/office/powerpoint/2010/main" val="33223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E1BB6-F683-406B-B32C-D186D37A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Opis arkusza standardowego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CA8735-4D9B-4630-9470-2FE55BB0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Uczniowie szkoły rozwiązywali zadania zawarte w arkuszu OMAP-100-2105. Arkusz standardowy zawierał 19 zadań w tym 15 zadań zamkniętych i 4 zadania otwarte. Za poprawne rozwiązanie wszystkich zadań można było uzyskać maksymalnie 25 punktów. Zadania obejmowały zagadnienia z zakresu m.in. arytmetyki, algebry i geometrii. Od ósmoklasistów wymagały uważnej analizy treści i elementów graficznych, a w przypadku zadań otwartych – dodatkowo zaplanowania i zapisania kolejnych etapów rozwiązania oraz sformułowania odpowiedzi. </a:t>
            </a:r>
          </a:p>
        </p:txBody>
      </p:sp>
    </p:spTree>
    <p:extLst>
      <p:ext uri="{BB962C8B-B14F-4D97-AF65-F5344CB8AC3E}">
        <p14:creationId xmlns:p14="http://schemas.microsoft.com/office/powerpoint/2010/main" val="1574490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Poziom wykonania zadań w szkole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 na tle województwa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b="1" dirty="0">
                <a:solidFill>
                  <a:srgbClr val="0070C0"/>
                </a:solidFill>
              </a:rPr>
              <a:t>Rozumowanie i argumentacja – 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4662" y="2636912"/>
            <a:ext cx="8229600" cy="4525963"/>
          </a:xfrm>
        </p:spPr>
        <p:txBody>
          <a:bodyPr>
            <a:normAutofit/>
          </a:bodyPr>
          <a:lstStyle/>
          <a:p>
            <a:pPr marL="0" indent="0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Rozumowanie i argumentacja sprawdzane były za pomocą zadania 9,10,11,15,17,18. Uczniowie szkoły uzyskali niższy wynik niż uczniowie województwa. W jednym zadaniu uzyskali wyższy wynik niż w województwie, a dwóch nieco niższy i trzech znacznie niższy.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64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32236"/>
          </a:xfrm>
        </p:spPr>
        <p:txBody>
          <a:bodyPr>
            <a:normAutofit fontScale="90000"/>
          </a:bodyPr>
          <a:lstStyle/>
          <a:p>
            <a:r>
              <a:rPr lang="pl-PL" sz="5400" dirty="0">
                <a:solidFill>
                  <a:srgbClr val="0070C0"/>
                </a:solidFill>
              </a:rPr>
              <a:t>Wnioski końcowe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23528" y="1383433"/>
            <a:ext cx="8363272" cy="3917775"/>
          </a:xfrm>
        </p:spPr>
        <p:txBody>
          <a:bodyPr>
            <a:noAutofit/>
          </a:bodyPr>
          <a:lstStyle/>
          <a:p>
            <a:r>
              <a:rPr lang="pl-PL" sz="2400" dirty="0"/>
              <a:t>Współpracować z dyrektorem i nauczycielami innych przedmiotów w celu egzekwowania od wszystkich nauczycieli:</a:t>
            </a:r>
          </a:p>
          <a:p>
            <a:pPr>
              <a:buFontTx/>
              <a:buChar char="-"/>
            </a:pPr>
            <a:r>
              <a:rPr lang="pl-PL" sz="2400" dirty="0"/>
              <a:t>ćwiczenia uważnej analizy treści zadania albo polecenia,</a:t>
            </a:r>
          </a:p>
          <a:p>
            <a:pPr>
              <a:buFontTx/>
              <a:buChar char="-"/>
            </a:pPr>
            <a:r>
              <a:rPr lang="pl-PL" sz="2400" dirty="0"/>
              <a:t>ćwiczenia czytania ze zrozumieniem (odpowiedź na pytanie),</a:t>
            </a:r>
          </a:p>
          <a:p>
            <a:pPr>
              <a:buFontTx/>
              <a:buChar char="-"/>
            </a:pPr>
            <a:r>
              <a:rPr lang="pl-PL" sz="2400" dirty="0"/>
              <a:t>zastosowania korelacji międzyprzedmiotowej w celu ćwiczenia rachunków i rozwijania umiejętności wykorzystania i tworzenia informacji.</a:t>
            </a:r>
          </a:p>
          <a:p>
            <a:r>
              <a:rPr lang="pl-PL" sz="2400" dirty="0"/>
              <a:t>Kontynuować współpracę z rodzicami i wychowawcami w zakresie utrwalania rachunku pamięciowego.</a:t>
            </a:r>
          </a:p>
          <a:p>
            <a:r>
              <a:rPr lang="pl-PL" sz="2400" dirty="0"/>
              <a:t>Na zajęciach, w szczególności przedmiotów ścisłych kontynuować rozwijanie umiejętności rachunkowych i umiejętności szacowania wyników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8AFA0E-755A-4D65-99D1-189BC20D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>
                <a:solidFill>
                  <a:srgbClr val="0070C0"/>
                </a:solidFill>
              </a:rPr>
              <a:t>Rekomendacje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362AD9-BB49-4E1F-8C90-6093BECD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dirty="0">
                <a:latin typeface="+mj-lt"/>
                <a:cs typeface="Times New Roman" panose="02020603050405020304" pitchFamily="18" charset="0"/>
              </a:rPr>
              <a:t>Doskonalić umiejętność czytania ze zrozumieniem na wszystkich etapach edukacyjnych. Zorganizować szkolny konkurs czytania ze zrozumieniem w trzech grupach wiekowych.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41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Porównanie średnich wyników uczniów </a:t>
            </a:r>
            <a:br>
              <a:rPr lang="pl-PL" sz="3200" dirty="0">
                <a:solidFill>
                  <a:srgbClr val="0070C0"/>
                </a:solidFill>
              </a:rPr>
            </a:br>
            <a:r>
              <a:rPr lang="pl-PL" sz="3200" dirty="0">
                <a:solidFill>
                  <a:srgbClr val="0070C0"/>
                </a:solidFill>
              </a:rPr>
              <a:t>z egzaminu ósmoklasisty 2020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16299"/>
              </p:ext>
            </p:extLst>
          </p:nvPr>
        </p:nvGraphicFramePr>
        <p:xfrm>
          <a:off x="683568" y="2420888"/>
          <a:ext cx="748883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5466502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97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Kraj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Woj.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Powiat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Gmina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339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matematyki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E3BDFF02-C39D-417D-BDB4-FA2811CAB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74689"/>
            <a:ext cx="6400800" cy="376411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Średni wynik uzyskany przez uczniów szkoły jest niższy niż średni w gminie, niższy jak średni wynik kraju,  i województwa.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96B07E-78A3-48F1-A0EA-3E1D43DB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Uwarunkowania egzaminowanej grupy</a:t>
            </a:r>
            <a:endParaRPr lang="pl-P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07D9ED-6B4C-419F-B317-7EBDD7AE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3200" dirty="0">
                <a:cs typeface="Times New Roman" panose="02020603050405020304" pitchFamily="18" charset="0"/>
              </a:rPr>
              <a:t>Czterech spośród 18 egzaminowanych uczniów to dzieci posiadające opinię Poradni </a:t>
            </a:r>
            <a:r>
              <a:rPr lang="pl-PL" sz="3200" dirty="0" err="1">
                <a:cs typeface="Times New Roman" panose="02020603050405020304" pitchFamily="18" charset="0"/>
              </a:rPr>
              <a:t>Psychologiczo</a:t>
            </a:r>
            <a:r>
              <a:rPr lang="pl-PL" sz="3200" dirty="0">
                <a:cs typeface="Times New Roman" panose="02020603050405020304" pitchFamily="18" charset="0"/>
              </a:rPr>
              <a:t>-Pedagogicznej (Stwierdzają one niższy niż przeciętny i nieharmonijny rozwój umysłowy, ogromne problemy z myśleniem, duże trudności w sprawnym posługiwaniu się technikami szkolnymi, niższe niż przeciętne możliwości poznawcze, znacznie obniżone funkcje rozumowania arytmetycznego, obniżone funkcje dokładności spostrzegania, analizy i syntezy wzrokowej oraz koordynacji wzrokowo ruchowej).</a:t>
            </a:r>
          </a:p>
          <a:p>
            <a:pPr algn="just"/>
            <a:r>
              <a:rPr lang="pl-PL" sz="3200" dirty="0">
                <a:cs typeface="Times New Roman" panose="02020603050405020304" pitchFamily="18" charset="0"/>
              </a:rPr>
              <a:t>Uczeń powtarzający klasę na II etapie edukacyjnym.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12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5334" y="54868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Średnie wyniki uczniów z egzaminu ósmoklasisty na tle szkół w podobnej grupie miejscowości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19185"/>
              </p:ext>
            </p:extLst>
          </p:nvPr>
        </p:nvGraphicFramePr>
        <p:xfrm>
          <a:off x="440823" y="2204864"/>
          <a:ext cx="8229599" cy="386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powyżej 100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</a:t>
                      </a:r>
                      <a:r>
                        <a:rPr lang="pl-PL" baseline="0" dirty="0"/>
                        <a:t> </a:t>
                      </a:r>
                      <a:br>
                        <a:rPr lang="pl-PL" baseline="0" dirty="0"/>
                      </a:br>
                      <a:r>
                        <a:rPr lang="pl-PL" baseline="0" dirty="0"/>
                        <a:t>20-100 tys. mieszk.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Miasto </a:t>
                      </a:r>
                      <a:br>
                        <a:rPr lang="pl-PL" dirty="0"/>
                      </a:br>
                      <a:r>
                        <a:rPr lang="pl-PL" dirty="0"/>
                        <a:t>do 20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Wieś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Szkoła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605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matematyki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9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5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Średni wynik egzaminu w szkole pokazuje, że uczniowie naszej placówki wypadli na egzaminie z matematyki niżej niż uczniowie szkół wiejskich oraz miast do 20 tys. mieszkańców od 20 do 100 tys. i miast powyżej 100 tys. mieszkańców. </a:t>
            </a:r>
          </a:p>
        </p:txBody>
      </p:sp>
    </p:spTree>
    <p:extLst>
      <p:ext uri="{BB962C8B-B14F-4D97-AF65-F5344CB8AC3E}">
        <p14:creationId xmlns:p14="http://schemas.microsoft.com/office/powerpoint/2010/main" val="265221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0C70AC2B-0AC6-4375-8EAB-0D48241E91CA}"/>
              </a:ext>
            </a:extLst>
          </p:cNvPr>
          <p:cNvSpPr txBox="1">
            <a:spLocks/>
          </p:cNvSpPr>
          <p:nvPr/>
        </p:nvSpPr>
        <p:spPr>
          <a:xfrm>
            <a:off x="750404" y="469438"/>
            <a:ext cx="7643192" cy="620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rgbClr val="0070C0"/>
                </a:solidFill>
              </a:rPr>
              <a:t>Szkoła na tle innych szkół w gminie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AFFA65-8769-4D95-9608-CF655EABA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40535"/>
              </p:ext>
            </p:extLst>
          </p:nvPr>
        </p:nvGraphicFramePr>
        <p:xfrm>
          <a:off x="539552" y="1700808"/>
          <a:ext cx="8166262" cy="158417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22067">
                  <a:extLst>
                    <a:ext uri="{9D8B030D-6E8A-4147-A177-3AD203B41FA5}">
                      <a16:colId xmlns:a16="http://schemas.microsoft.com/office/drawing/2014/main" val="1912751445"/>
                    </a:ext>
                  </a:extLst>
                </a:gridCol>
                <a:gridCol w="1446404">
                  <a:extLst>
                    <a:ext uri="{9D8B030D-6E8A-4147-A177-3AD203B41FA5}">
                      <a16:colId xmlns:a16="http://schemas.microsoft.com/office/drawing/2014/main" val="994796671"/>
                    </a:ext>
                  </a:extLst>
                </a:gridCol>
                <a:gridCol w="1238952">
                  <a:extLst>
                    <a:ext uri="{9D8B030D-6E8A-4147-A177-3AD203B41FA5}">
                      <a16:colId xmlns:a16="http://schemas.microsoft.com/office/drawing/2014/main" val="3703086283"/>
                    </a:ext>
                  </a:extLst>
                </a:gridCol>
                <a:gridCol w="808235">
                  <a:extLst>
                    <a:ext uri="{9D8B030D-6E8A-4147-A177-3AD203B41FA5}">
                      <a16:colId xmlns:a16="http://schemas.microsoft.com/office/drawing/2014/main" val="82559268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847300049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4203580715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1063816767"/>
                    </a:ext>
                  </a:extLst>
                </a:gridCol>
                <a:gridCol w="812651">
                  <a:extLst>
                    <a:ext uri="{9D8B030D-6E8A-4147-A177-3AD203B41FA5}">
                      <a16:colId xmlns:a16="http://schemas.microsoft.com/office/drawing/2014/main" val="255279136"/>
                    </a:ext>
                  </a:extLst>
                </a:gridCol>
              </a:tblGrid>
              <a:tr h="10816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Szkoła/miejscowość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przedmiot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szkole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Gminie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Powiecie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Województwie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Kraju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198868477"/>
                  </a:ext>
                </a:extLst>
              </a:tr>
              <a:tr h="5025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zdających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Wyniki egzaminów w % punktów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89361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7053"/>
              </p:ext>
            </p:extLst>
          </p:nvPr>
        </p:nvGraphicFramePr>
        <p:xfrm>
          <a:off x="539552" y="3325106"/>
          <a:ext cx="8166262" cy="299135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94097223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991781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03916760"/>
                    </a:ext>
                  </a:extLst>
                </a:gridCol>
                <a:gridCol w="781066">
                  <a:extLst>
                    <a:ext uri="{9D8B030D-6E8A-4147-A177-3AD203B41FA5}">
                      <a16:colId xmlns:a16="http://schemas.microsoft.com/office/drawing/2014/main" val="1852527552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93601448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677457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2675867217"/>
                    </a:ext>
                  </a:extLst>
                </a:gridCol>
                <a:gridCol w="820185">
                  <a:extLst>
                    <a:ext uri="{9D8B030D-6E8A-4147-A177-3AD203B41FA5}">
                      <a16:colId xmlns:a16="http://schemas.microsoft.com/office/drawing/2014/main" val="415530870"/>
                    </a:ext>
                  </a:extLst>
                </a:gridCol>
              </a:tblGrid>
              <a:tr h="3919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ZSP Raków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none" strike="noStrike" dirty="0">
                          <a:effectLst/>
                        </a:rPr>
                        <a:t>Matematyka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23576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Szumsko</a:t>
                      </a: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4706504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Ociesęki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4764589"/>
                  </a:ext>
                </a:extLst>
              </a:tr>
              <a:tr h="7354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Matematyka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zbyt mała liczba uczniów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0831215"/>
                  </a:ext>
                </a:extLst>
              </a:tr>
              <a:tr h="467228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SPS Rembów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zbyt mała liczba uczniów</a:t>
                      </a:r>
                    </a:p>
                    <a:p>
                      <a:pPr algn="ctr" fontAlgn="t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0720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12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200800" cy="406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Średni wynik uzyskany przez uczniów szkoły jest taki sam jak wynik uczniów Szkoły Podstawowej w Szumsku, niższy niż wynik uczniów Szkoły Podstawowej w Ociesękach, nie można porównać wyniku w stosunku do średnich wyników uzyskanych przez rówieśników w   szkołach w Bardzie i Rembowie w związku z brakiem opublikowanych wyników (zbyt mała liczba uczniów w szkole).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1051</Words>
  <Application>Microsoft Office PowerPoint</Application>
  <PresentationFormat>Pokaz na ekranie (4:3)</PresentationFormat>
  <Paragraphs>226</Paragraphs>
  <Slides>22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Motyw pakietu Office</vt:lpstr>
      <vt:lpstr>Sprawozdanie  z egzaminu ósmoklasisty  z matematyki za rok 2020/2021 uczniów Zespołu Szkolno-Przedszkolnego w Rakowie kończących klasę VIII  Szkoły Podstawowej</vt:lpstr>
      <vt:lpstr>Opis arkusza standardowego </vt:lpstr>
      <vt:lpstr>Porównanie średnich wyników uczniów  z egzaminu ósmoklasisty 2020</vt:lpstr>
      <vt:lpstr>Wnioski</vt:lpstr>
      <vt:lpstr>Uwarunkowania egzaminowanej grupy</vt:lpstr>
      <vt:lpstr>Średnie wyniki uczniów z egzaminu ósmoklasisty na tle szkół w podobnej grupie miejscowości</vt:lpstr>
      <vt:lpstr>Wnioski</vt:lpstr>
      <vt:lpstr>Prezentacja programu PowerPoint</vt:lpstr>
      <vt:lpstr>Wnioski</vt:lpstr>
      <vt:lpstr>Wyniki szkoły na skali staninowej </vt:lpstr>
      <vt:lpstr>Wnioski</vt:lpstr>
      <vt:lpstr>Łatwość testu</vt:lpstr>
      <vt:lpstr>Wnioski</vt:lpstr>
      <vt:lpstr>Analizy jakościowe  (poziom wykonania poszczególnych zadań)</vt:lpstr>
      <vt:lpstr>Prezentacja programu PowerPoint</vt:lpstr>
      <vt:lpstr>Poziom wykonania wymagań w szkole na tle województwa </vt:lpstr>
      <vt:lpstr>Poziom wykonania zadań w szkole  na tle województwa Sprawność rachunkowa – wnioski </vt:lpstr>
      <vt:lpstr>Poziom wykonania zadań w szkole  na tle województwa Wykorzystanie i tworzenie informacji – wnioski </vt:lpstr>
      <vt:lpstr>Poziom wykonania zadań w szkole  na tle województwa Wykorzystanie i interpretowanie reprezentacji – wnioski </vt:lpstr>
      <vt:lpstr>Poziom wykonania zadań w szkole  na tle województwa Rozumowanie i argumentacja – wnioski </vt:lpstr>
      <vt:lpstr>Wnioski końcowe</vt:lpstr>
      <vt:lpstr>Rekomendacje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scdn</dc:creator>
  <cp:lastModifiedBy>Agata Wach</cp:lastModifiedBy>
  <cp:revision>77</cp:revision>
  <dcterms:created xsi:type="dcterms:W3CDTF">2015-11-03T11:04:26Z</dcterms:created>
  <dcterms:modified xsi:type="dcterms:W3CDTF">2021-10-26T20:36:27Z</dcterms:modified>
</cp:coreProperties>
</file>