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2B177D-6678-45D3-960B-85C4B3B275BF}" v="483" dt="2022-07-26T15:46:00.518"/>
    <p1510:client id="{A8D697E8-90F3-4F58-9CFB-F7FA789C935F}" v="96" dt="2022-08-31T08:19:05.3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presProps" Target="presProps.xml" Id="rId8" /><Relationship Type="http://schemas.microsoft.com/office/2015/10/relationships/revisionInfo" Target="revisionInfo.xml" Id="rId13" /><Relationship Type="http://schemas.openxmlformats.org/officeDocument/2006/relationships/slide" Target="slides/slide2.xml" Id="rId3" /><Relationship Type="http://schemas.openxmlformats.org/officeDocument/2006/relationships/slide" Target="slides/slide6.xml" Id="rId7" /><Relationship Type="http://schemas.openxmlformats.org/officeDocument/2006/relationships/slide" Target="slides/slide1.xml" Id="rId2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tableStyles" Target="tableStyles.xml" Id="rId11" /><Relationship Type="http://schemas.openxmlformats.org/officeDocument/2006/relationships/slide" Target="slides/slide4.xml" Id="rId5" /><Relationship Type="http://schemas.openxmlformats.org/officeDocument/2006/relationships/theme" Target="theme/theme1.xml" Id="rId10" /><Relationship Type="http://schemas.openxmlformats.org/officeDocument/2006/relationships/slide" Target="slides/slide3.xml" Id="rId4" /><Relationship Type="http://schemas.openxmlformats.org/officeDocument/2006/relationships/viewProps" Target="viewProps.xml" Id="rId9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31.08.2022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31.08.2022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31.08.2022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31.08.2022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31.08.2022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31.08.2022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31.08.2022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31.08.2022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31.08.2022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31.08.2022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31.08.2022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31.08.2022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B720F825-F204-40BC-4AAE-C3588187B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193" y="-4687"/>
            <a:ext cx="9816859" cy="6867374"/>
          </a:xfrm>
          <a:prstGeom prst="rect">
            <a:avLst/>
          </a:prstGeom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23085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z="3200" b="1" dirty="0">
                <a:solidFill>
                  <a:schemeClr val="bg1"/>
                </a:solidFill>
                <a:latin typeface="Arial Nova"/>
                <a:cs typeface="Calibri"/>
              </a:rPr>
              <a:t>Kiedy się wypełniły dni</a:t>
            </a:r>
            <a:br>
              <a:rPr lang="pl-PL" sz="3200" b="1" dirty="0">
                <a:latin typeface="Arial Nova"/>
                <a:cs typeface="Calibri"/>
              </a:rPr>
            </a:br>
            <a:r>
              <a:rPr lang="pl-PL" sz="3200" b="1" dirty="0">
                <a:solidFill>
                  <a:schemeClr val="bg1"/>
                </a:solidFill>
                <a:latin typeface="Arial Nova"/>
                <a:cs typeface="Calibri"/>
              </a:rPr>
              <a:t>i przyszło zginąć latem,</a:t>
            </a:r>
            <a:br>
              <a:rPr lang="pl-PL" sz="3200" b="1" dirty="0">
                <a:latin typeface="Arial Nova"/>
                <a:cs typeface="Calibri"/>
              </a:rPr>
            </a:br>
            <a:r>
              <a:rPr lang="pl-PL" sz="3200" b="1" dirty="0">
                <a:solidFill>
                  <a:schemeClr val="bg1"/>
                </a:solidFill>
                <a:latin typeface="Arial Nova"/>
                <a:cs typeface="Calibri"/>
              </a:rPr>
              <a:t>prosto do nieba czwórkami szli</a:t>
            </a:r>
            <a:br>
              <a:rPr lang="pl-PL" sz="3200" b="1" dirty="0">
                <a:latin typeface="Arial Nova"/>
                <a:cs typeface="Calibri"/>
              </a:rPr>
            </a:br>
            <a:r>
              <a:rPr lang="pl-PL" sz="3200" b="1" dirty="0">
                <a:solidFill>
                  <a:schemeClr val="bg1"/>
                </a:solidFill>
                <a:latin typeface="Arial Nova"/>
                <a:cs typeface="Calibri"/>
              </a:rPr>
              <a:t>żołnierze z Westerplatte...</a:t>
            </a:r>
            <a:endParaRPr lang="en-US" sz="3200" b="1">
              <a:solidFill>
                <a:schemeClr val="bg1"/>
              </a:solidFill>
              <a:latin typeface="Arial Nova"/>
              <a:cs typeface="Calibri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245344"/>
            <a:ext cx="9144000" cy="2387600"/>
          </a:xfrm>
        </p:spPr>
        <p:txBody>
          <a:bodyPr/>
          <a:lstStyle/>
          <a:p>
            <a:r>
              <a:rPr lang="pl-PL" b="1" dirty="0">
                <a:solidFill>
                  <a:schemeClr val="bg1"/>
                </a:solidFill>
                <a:latin typeface="Arial Nova"/>
                <a:cs typeface="Calibri Light"/>
              </a:rPr>
              <a:t>83 rocznica wybuchu</a:t>
            </a:r>
            <a:br>
              <a:rPr lang="pl-PL" b="1" dirty="0">
                <a:solidFill>
                  <a:schemeClr val="bg1"/>
                </a:solidFill>
                <a:latin typeface="Arial Nova"/>
                <a:cs typeface="Calibri Light"/>
              </a:rPr>
            </a:br>
            <a:r>
              <a:rPr lang="pl-PL" b="1" dirty="0">
                <a:solidFill>
                  <a:schemeClr val="bg1"/>
                </a:solidFill>
                <a:latin typeface="Arial Nova"/>
                <a:cs typeface="Calibri Light"/>
              </a:rPr>
              <a:t>II wojny światowej</a:t>
            </a:r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31F3FB5E-3812-2C3B-0176-3E559838E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9268" y="3658650"/>
            <a:ext cx="4051539" cy="307753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B90F930B-3A89-3623-7235-EA5AE27790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4211" y="71169"/>
            <a:ext cx="4741652" cy="3595776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F4737B9B-04E6-7216-01BD-BF786E582E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0702" y="3874645"/>
            <a:ext cx="4252822" cy="286120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5C902-4B82-0BE2-E3CF-9D984D5D8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597" y="186606"/>
            <a:ext cx="6921259" cy="47251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dirty="0">
                <a:cs typeface="Calibri"/>
              </a:rPr>
              <a:t>II </a:t>
            </a:r>
            <a:r>
              <a:rPr lang="en-US" dirty="0" err="1">
                <a:cs typeface="Calibri"/>
              </a:rPr>
              <a:t>wojna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światowa</a:t>
            </a:r>
            <a:r>
              <a:rPr lang="en-US" dirty="0">
                <a:cs typeface="Calibri"/>
              </a:rPr>
              <a:t> to </a:t>
            </a:r>
            <a:r>
              <a:rPr lang="en-US" dirty="0" err="1">
                <a:cs typeface="Calibri"/>
              </a:rPr>
              <a:t>największa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wojna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światowa</a:t>
            </a:r>
            <a:r>
              <a:rPr lang="en-US" dirty="0">
                <a:cs typeface="Calibri"/>
              </a:rPr>
              <a:t> w </a:t>
            </a:r>
            <a:r>
              <a:rPr lang="en-US" dirty="0" err="1">
                <a:cs typeface="Calibri"/>
              </a:rPr>
              <a:t>historii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trwająca</a:t>
            </a:r>
            <a:r>
              <a:rPr lang="en-US" dirty="0">
                <a:cs typeface="Calibri"/>
              </a:rPr>
              <a:t> od 1 </a:t>
            </a:r>
            <a:r>
              <a:rPr lang="en-US" dirty="0" err="1">
                <a:cs typeface="Calibri"/>
              </a:rPr>
              <a:t>września</a:t>
            </a:r>
            <a:r>
              <a:rPr lang="en-US" dirty="0">
                <a:cs typeface="Calibri"/>
              </a:rPr>
              <a:t> 1939 </a:t>
            </a:r>
            <a:r>
              <a:rPr lang="en-US" dirty="0" err="1">
                <a:cs typeface="Calibri"/>
              </a:rPr>
              <a:t>roku</a:t>
            </a:r>
            <a:r>
              <a:rPr lang="en-US" dirty="0">
                <a:cs typeface="Calibri"/>
              </a:rPr>
              <a:t> do 2 </a:t>
            </a:r>
            <a:r>
              <a:rPr lang="en-US" dirty="0" err="1">
                <a:cs typeface="Calibri"/>
              </a:rPr>
              <a:t>września</a:t>
            </a:r>
            <a:r>
              <a:rPr lang="en-US" dirty="0">
                <a:cs typeface="Calibri"/>
              </a:rPr>
              <a:t> 1945 </a:t>
            </a:r>
            <a:r>
              <a:rPr lang="en-US" dirty="0" err="1">
                <a:cs typeface="Calibri"/>
              </a:rPr>
              <a:t>roku</a:t>
            </a:r>
            <a:r>
              <a:rPr lang="en-US" dirty="0">
                <a:cs typeface="Calibri"/>
              </a:rPr>
              <a:t> (w </a:t>
            </a:r>
            <a:r>
              <a:rPr lang="en-US" dirty="0" err="1">
                <a:cs typeface="Calibri"/>
              </a:rPr>
              <a:t>Europie</a:t>
            </a:r>
            <a:r>
              <a:rPr lang="en-US" dirty="0">
                <a:cs typeface="Calibri"/>
              </a:rPr>
              <a:t> do 8/9 </a:t>
            </a:r>
            <a:r>
              <a:rPr lang="en-US" dirty="0" err="1">
                <a:cs typeface="Calibri"/>
              </a:rPr>
              <a:t>maja</a:t>
            </a:r>
            <a:r>
              <a:rPr lang="en-US" dirty="0">
                <a:cs typeface="Calibri"/>
              </a:rPr>
              <a:t> 1945 </a:t>
            </a:r>
            <a:r>
              <a:rPr lang="en-US" dirty="0" err="1">
                <a:cs typeface="Calibri"/>
              </a:rPr>
              <a:t>roku</a:t>
            </a:r>
            <a:r>
              <a:rPr lang="en-US" dirty="0">
                <a:cs typeface="Calibri"/>
              </a:rPr>
              <a:t>). </a:t>
            </a:r>
            <a:r>
              <a:rPr lang="en-US" dirty="0" err="1">
                <a:cs typeface="Calibri"/>
              </a:rPr>
              <a:t>Obszar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działań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wojennych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objął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prawie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całą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Europę</a:t>
            </a:r>
            <a:r>
              <a:rPr lang="en-US" dirty="0">
                <a:cs typeface="Calibri"/>
              </a:rPr>
              <a:t>, </a:t>
            </a:r>
            <a:r>
              <a:rPr lang="en-US" dirty="0" err="1">
                <a:cs typeface="Calibri"/>
              </a:rPr>
              <a:t>wschodnią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i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południowo-wschodnią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Azję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północną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Afrykę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część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Bliskiego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Wschodu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wyspy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Oceanii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wszystkie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oceany</a:t>
            </a:r>
            <a:r>
              <a:rPr lang="en-US" dirty="0">
                <a:cs typeface="Calibri"/>
              </a:rPr>
              <a:t>. </a:t>
            </a:r>
            <a:r>
              <a:rPr lang="en-US" dirty="0" err="1">
                <a:cs typeface="Calibri"/>
              </a:rPr>
              <a:t>Niektóre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epizody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wojny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rozgrywały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się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nawet</a:t>
            </a:r>
            <a:r>
              <a:rPr lang="en-US" dirty="0">
                <a:cs typeface="Calibri"/>
              </a:rPr>
              <a:t> w </a:t>
            </a:r>
            <a:r>
              <a:rPr lang="en-US" dirty="0" err="1">
                <a:cs typeface="Calibri"/>
              </a:rPr>
              <a:t>Arktyce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i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Ameryce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Północnej</a:t>
            </a:r>
            <a:r>
              <a:rPr lang="en-US" dirty="0">
                <a:cs typeface="Calibri"/>
              </a:rPr>
              <a:t>.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8149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3BCEA90-F7D5-4EC1-9BE2-5A49A20F4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848F91B-FA65-4A06-A177-8CCF7EBC8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2"/>
            <a:ext cx="12178410" cy="61950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A8515DB-4EEB-E542-6949-83C8D005DC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30000"/>
          </a:blip>
          <a:srcRect t="3409" b="10053"/>
          <a:stretch/>
        </p:blipFill>
        <p:spPr>
          <a:xfrm>
            <a:off x="531731" y="-86264"/>
            <a:ext cx="11013523" cy="6195072"/>
          </a:xfrm>
          <a:prstGeom prst="rect">
            <a:avLst/>
          </a:prstGeom>
        </p:spPr>
      </p:pic>
      <p:sp>
        <p:nvSpPr>
          <p:cNvPr id="22" name="Graphic 14">
            <a:extLst>
              <a:ext uri="{FF2B5EF4-FFF2-40B4-BE49-F238E27FC236}">
                <a16:creationId xmlns:a16="http://schemas.microsoft.com/office/drawing/2014/main" id="{2CF7CF5F-D747-47B3-80B1-839275044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 flipV="1">
            <a:off x="0" y="-2"/>
            <a:ext cx="2743200" cy="2746621"/>
          </a:xfrm>
          <a:custGeom>
            <a:avLst/>
            <a:gdLst>
              <a:gd name="connsiteX0" fmla="*/ 2616327 w 2616326"/>
              <a:gd name="connsiteY0" fmla="*/ 634841 h 2618803"/>
              <a:gd name="connsiteX1" fmla="*/ 2616327 w 2616326"/>
              <a:gd name="connsiteY1" fmla="*/ 0 h 2618803"/>
              <a:gd name="connsiteX2" fmla="*/ 0 w 2616326"/>
              <a:gd name="connsiteY2" fmla="*/ 0 h 2618803"/>
              <a:gd name="connsiteX3" fmla="*/ 0 w 2616326"/>
              <a:gd name="connsiteY3" fmla="*/ 2618804 h 2618803"/>
              <a:gd name="connsiteX4" fmla="*/ 634270 w 2616326"/>
              <a:gd name="connsiteY4" fmla="*/ 2618804 h 2618803"/>
              <a:gd name="connsiteX5" fmla="*/ 2616327 w 2616326"/>
              <a:gd name="connsiteY5" fmla="*/ 634841 h 261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326" h="2618803">
                <a:moveTo>
                  <a:pt x="2616327" y="634841"/>
                </a:moveTo>
                <a:lnTo>
                  <a:pt x="2616327" y="0"/>
                </a:lnTo>
                <a:lnTo>
                  <a:pt x="0" y="0"/>
                </a:lnTo>
                <a:lnTo>
                  <a:pt x="0" y="2618804"/>
                </a:lnTo>
                <a:lnTo>
                  <a:pt x="634270" y="2618804"/>
                </a:lnTo>
                <a:cubicBezTo>
                  <a:pt x="634270" y="1523143"/>
                  <a:pt x="1521619" y="634841"/>
                  <a:pt x="2616327" y="634841"/>
                </a:cubicBezTo>
                <a:close/>
              </a:path>
            </a:pathLst>
          </a:custGeom>
          <a:solidFill>
            <a:schemeClr val="bg1">
              <a:alpha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5EED86-0B64-E359-2816-BCE242E2B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1141" y="3861758"/>
            <a:ext cx="9283781" cy="259556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 </a:t>
            </a:r>
            <a:r>
              <a:rPr lang="en-US" sz="28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września</a:t>
            </a:r>
            <a:r>
              <a:rPr lang="en-US" sz="2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1939 </a:t>
            </a:r>
            <a:r>
              <a:rPr lang="en-US" sz="28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roku</a:t>
            </a:r>
            <a:r>
              <a:rPr lang="en-US" sz="2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 III </a:t>
            </a:r>
            <a:r>
              <a:rPr lang="en-US" sz="28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Rzesza</a:t>
            </a:r>
            <a:r>
              <a:rPr lang="en-US" sz="2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 w </a:t>
            </a:r>
            <a:r>
              <a:rPr lang="en-US" sz="28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porozumieniu</a:t>
            </a:r>
            <a:r>
              <a:rPr lang="en-US" sz="2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ze ZSRR (</a:t>
            </a:r>
            <a:r>
              <a:rPr lang="en-US" sz="28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Związek</a:t>
            </a:r>
            <a:r>
              <a:rPr lang="en-US" sz="2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Socjalistycznych</a:t>
            </a:r>
            <a:r>
              <a:rPr lang="en-US" sz="2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Republik </a:t>
            </a:r>
            <a:r>
              <a:rPr lang="en-US" sz="28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Radzieckich</a:t>
            </a:r>
            <a:r>
              <a:rPr lang="en-US" sz="2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) </a:t>
            </a:r>
            <a:r>
              <a:rPr lang="en-US" sz="28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dokonała</a:t>
            </a:r>
            <a:r>
              <a:rPr lang="en-US" sz="2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zbrojnej</a:t>
            </a:r>
            <a:r>
              <a:rPr lang="en-US" sz="2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agresji</a:t>
            </a:r>
            <a:r>
              <a:rPr lang="en-US" sz="2800" b="1" dirty="0">
                <a:solidFill>
                  <a:schemeClr val="bg1"/>
                </a:solidFill>
              </a:rPr>
              <a:t> (bez </a:t>
            </a:r>
            <a:r>
              <a:rPr lang="en-US" sz="2800" b="1" dirty="0" err="1">
                <a:solidFill>
                  <a:schemeClr val="bg1"/>
                </a:solidFill>
              </a:rPr>
              <a:t>wypowiedzenia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wojny</a:t>
            </a:r>
            <a:r>
              <a:rPr lang="en-US" sz="2800" b="1" dirty="0">
                <a:solidFill>
                  <a:schemeClr val="bg1"/>
                </a:solidFill>
              </a:rPr>
              <a:t>) </a:t>
            </a:r>
            <a:r>
              <a:rPr lang="en-US" sz="2800" b="1" dirty="0" err="1">
                <a:solidFill>
                  <a:schemeClr val="bg1"/>
                </a:solidFill>
              </a:rPr>
              <a:t>na</a:t>
            </a:r>
            <a:r>
              <a:rPr lang="en-US" sz="2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Polskę</a:t>
            </a:r>
            <a:r>
              <a:rPr lang="en-US" sz="2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na</a:t>
            </a:r>
            <a:r>
              <a:rPr lang="en-US" sz="2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całej</a:t>
            </a:r>
            <a:r>
              <a:rPr lang="en-US" sz="2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długości</a:t>
            </a:r>
            <a:r>
              <a:rPr lang="en-US" sz="2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granicy</a:t>
            </a:r>
            <a:r>
              <a:rPr lang="en-US" sz="2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międzypaństwowej</a:t>
            </a:r>
            <a:r>
              <a:rPr lang="en-US" sz="2800" b="1" dirty="0">
                <a:solidFill>
                  <a:schemeClr val="bg1"/>
                </a:solidFill>
              </a:rPr>
              <a:t>, </a:t>
            </a:r>
            <a:r>
              <a:rPr lang="en-US" sz="2800" b="1" dirty="0" err="1">
                <a:solidFill>
                  <a:schemeClr val="bg1"/>
                </a:solidFill>
              </a:rPr>
              <a:t>również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granicy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morskiej</a:t>
            </a:r>
            <a:r>
              <a:rPr lang="en-US" sz="2800" b="1" dirty="0">
                <a:solidFill>
                  <a:schemeClr val="bg1"/>
                </a:solidFill>
              </a:rPr>
              <a:t>. </a:t>
            </a:r>
            <a:endParaRPr lang="en-US" sz="28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/>
            <a:endParaRPr lang="en-US" sz="2800" b="1" kern="1200" dirty="0">
              <a:solidFill>
                <a:schemeClr val="bg1"/>
              </a:solidFill>
              <a:latin typeface="+mj-lt"/>
              <a:cs typeface="Calibri Light"/>
            </a:endParaRPr>
          </a:p>
        </p:txBody>
      </p:sp>
      <p:sp>
        <p:nvSpPr>
          <p:cNvPr id="24" name="Graphic 14">
            <a:extLst>
              <a:ext uri="{FF2B5EF4-FFF2-40B4-BE49-F238E27FC236}">
                <a16:creationId xmlns:a16="http://schemas.microsoft.com/office/drawing/2014/main" id="{820B6604-1FF9-43F5-AC47-3D41CB2F5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448800" y="4111379"/>
            <a:ext cx="2743200" cy="2746621"/>
          </a:xfrm>
          <a:custGeom>
            <a:avLst/>
            <a:gdLst>
              <a:gd name="connsiteX0" fmla="*/ 2616327 w 2616326"/>
              <a:gd name="connsiteY0" fmla="*/ 634841 h 2618803"/>
              <a:gd name="connsiteX1" fmla="*/ 2616327 w 2616326"/>
              <a:gd name="connsiteY1" fmla="*/ 0 h 2618803"/>
              <a:gd name="connsiteX2" fmla="*/ 0 w 2616326"/>
              <a:gd name="connsiteY2" fmla="*/ 0 h 2618803"/>
              <a:gd name="connsiteX3" fmla="*/ 0 w 2616326"/>
              <a:gd name="connsiteY3" fmla="*/ 2618804 h 2618803"/>
              <a:gd name="connsiteX4" fmla="*/ 634270 w 2616326"/>
              <a:gd name="connsiteY4" fmla="*/ 2618804 h 2618803"/>
              <a:gd name="connsiteX5" fmla="*/ 2616327 w 2616326"/>
              <a:gd name="connsiteY5" fmla="*/ 634841 h 261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326" h="2618803">
                <a:moveTo>
                  <a:pt x="2616327" y="634841"/>
                </a:moveTo>
                <a:lnTo>
                  <a:pt x="2616327" y="0"/>
                </a:lnTo>
                <a:lnTo>
                  <a:pt x="0" y="0"/>
                </a:lnTo>
                <a:lnTo>
                  <a:pt x="0" y="2618804"/>
                </a:lnTo>
                <a:lnTo>
                  <a:pt x="634270" y="2618804"/>
                </a:lnTo>
                <a:cubicBezTo>
                  <a:pt x="634270" y="1523143"/>
                  <a:pt x="1521619" y="634841"/>
                  <a:pt x="2616327" y="63484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98779F6-5395-4B82-BDCB-4ADF6A5BB9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373" y="685797"/>
            <a:ext cx="118872" cy="15504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Graphic 14">
            <a:extLst>
              <a:ext uri="{FF2B5EF4-FFF2-40B4-BE49-F238E27FC236}">
                <a16:creationId xmlns:a16="http://schemas.microsoft.com/office/drawing/2014/main" id="{CE1108CD-786E-4304-9504-9C5AD6482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9448800" y="-1"/>
            <a:ext cx="2743200" cy="2746621"/>
          </a:xfrm>
          <a:custGeom>
            <a:avLst/>
            <a:gdLst>
              <a:gd name="connsiteX0" fmla="*/ 2616327 w 2616326"/>
              <a:gd name="connsiteY0" fmla="*/ 634841 h 2618803"/>
              <a:gd name="connsiteX1" fmla="*/ 2616327 w 2616326"/>
              <a:gd name="connsiteY1" fmla="*/ 0 h 2618803"/>
              <a:gd name="connsiteX2" fmla="*/ 0 w 2616326"/>
              <a:gd name="connsiteY2" fmla="*/ 0 h 2618803"/>
              <a:gd name="connsiteX3" fmla="*/ 0 w 2616326"/>
              <a:gd name="connsiteY3" fmla="*/ 2618804 h 2618803"/>
              <a:gd name="connsiteX4" fmla="*/ 634270 w 2616326"/>
              <a:gd name="connsiteY4" fmla="*/ 2618804 h 2618803"/>
              <a:gd name="connsiteX5" fmla="*/ 2616327 w 2616326"/>
              <a:gd name="connsiteY5" fmla="*/ 634841 h 261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326" h="2618803">
                <a:moveTo>
                  <a:pt x="2616327" y="634841"/>
                </a:moveTo>
                <a:lnTo>
                  <a:pt x="2616327" y="0"/>
                </a:lnTo>
                <a:lnTo>
                  <a:pt x="0" y="0"/>
                </a:lnTo>
                <a:lnTo>
                  <a:pt x="0" y="2618804"/>
                </a:lnTo>
                <a:lnTo>
                  <a:pt x="634270" y="2618804"/>
                </a:lnTo>
                <a:cubicBezTo>
                  <a:pt x="634270" y="1523143"/>
                  <a:pt x="1521619" y="634841"/>
                  <a:pt x="2616327" y="634841"/>
                </a:cubicBezTo>
                <a:close/>
              </a:path>
            </a:pathLst>
          </a:custGeom>
          <a:solidFill>
            <a:schemeClr val="bg1">
              <a:alpha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70191CD-D48F-4F7A-8077-0380603A29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73128" y="6172201"/>
            <a:ext cx="118872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687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0A23595-ABAB-6505-0B1E-B5FD6C1E18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54" r="6565" b="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B47DA-AE75-CE75-C57F-CB11FED9B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349485"/>
            <a:ext cx="4454792" cy="63306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buNone/>
            </a:pPr>
            <a:r>
              <a:rPr lang="en-US" dirty="0" err="1">
                <a:cs typeface="Calibri"/>
              </a:rPr>
              <a:t>Symbolicznymi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miejscami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rozpoczęcia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wojny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były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nalot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Wieluń</a:t>
            </a:r>
            <a:r>
              <a:rPr lang="en-US" dirty="0">
                <a:cs typeface="Calibri"/>
              </a:rPr>
              <a:t> (</a:t>
            </a:r>
            <a:r>
              <a:rPr lang="en-US" dirty="0" err="1">
                <a:cs typeface="Calibri"/>
              </a:rPr>
              <a:t>skutki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zdjęciu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obok</a:t>
            </a:r>
            <a:r>
              <a:rPr lang="en-US" dirty="0">
                <a:cs typeface="Calibri"/>
              </a:rPr>
              <a:t>), </a:t>
            </a:r>
            <a:r>
              <a:rPr lang="en-US" dirty="0" err="1">
                <a:cs typeface="Calibri"/>
              </a:rPr>
              <a:t>przeprowadzony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przez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eskadrę</a:t>
            </a:r>
            <a:r>
              <a:rPr lang="en-US" dirty="0">
                <a:cs typeface="Calibri"/>
              </a:rPr>
              <a:t> 4 Floty </a:t>
            </a:r>
            <a:r>
              <a:rPr lang="en-US" dirty="0" err="1">
                <a:cs typeface="Calibri"/>
              </a:rPr>
              <a:t>Powietrznej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ostrzał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Wojskowej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Składnicy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Tranzytowej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na</a:t>
            </a:r>
            <a:r>
              <a:rPr lang="en-US" dirty="0">
                <a:cs typeface="Calibri"/>
              </a:rPr>
              <a:t> Westerplatte </a:t>
            </a:r>
            <a:r>
              <a:rPr lang="en-US" dirty="0" err="1">
                <a:cs typeface="Calibri"/>
              </a:rPr>
              <a:t>przez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pancernik</a:t>
            </a:r>
            <a:r>
              <a:rPr lang="en-US" dirty="0">
                <a:cs typeface="Calibri"/>
              </a:rPr>
              <a:t> „Schleswig-Holstein” </a:t>
            </a:r>
            <a:r>
              <a:rPr lang="en-US" dirty="0" err="1">
                <a:cs typeface="Calibri"/>
              </a:rPr>
              <a:t>i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obrona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mostów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tczewskich</a:t>
            </a:r>
            <a:r>
              <a:rPr lang="en-US" dirty="0">
                <a:cs typeface="Calibri"/>
              </a:rPr>
              <a:t>. Plan </a:t>
            </a:r>
            <a:r>
              <a:rPr lang="en-US" dirty="0" err="1">
                <a:cs typeface="Calibri"/>
              </a:rPr>
              <a:t>ataku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Polskę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nosił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nazwę</a:t>
            </a:r>
            <a:r>
              <a:rPr lang="en-US" dirty="0">
                <a:cs typeface="Calibri"/>
              </a:rPr>
              <a:t> „Fall Weiss”. 17 </a:t>
            </a:r>
            <a:r>
              <a:rPr lang="en-US" dirty="0" err="1">
                <a:cs typeface="Calibri"/>
              </a:rPr>
              <a:t>września</a:t>
            </a:r>
            <a:r>
              <a:rPr lang="en-US" dirty="0">
                <a:cs typeface="Calibri"/>
              </a:rPr>
              <a:t> do </a:t>
            </a:r>
            <a:r>
              <a:rPr lang="en-US" dirty="0" err="1">
                <a:cs typeface="Calibri"/>
              </a:rPr>
              <a:t>agresji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Polskę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przyłączył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się</a:t>
            </a:r>
            <a:r>
              <a:rPr lang="en-US" dirty="0">
                <a:cs typeface="Calibri"/>
              </a:rPr>
              <a:t> ZSRR.</a:t>
            </a:r>
          </a:p>
        </p:txBody>
      </p:sp>
    </p:spTree>
    <p:extLst>
      <p:ext uri="{BB962C8B-B14F-4D97-AF65-F5344CB8AC3E}">
        <p14:creationId xmlns:p14="http://schemas.microsoft.com/office/powerpoint/2010/main" val="2418669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FFE892B-11B9-1F3F-9BD9-2E93BECF63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592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A30FC-2F27-E0EB-2CA1-6F35B1A0C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7083" y="162579"/>
            <a:ext cx="5489960" cy="601438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r">
              <a:buNone/>
            </a:pPr>
            <a:r>
              <a:rPr lang="en-US" dirty="0">
                <a:cs typeface="Calibri"/>
              </a:rPr>
              <a:t>W </a:t>
            </a:r>
            <a:r>
              <a:rPr lang="en-US" dirty="0" err="1">
                <a:cs typeface="Calibri"/>
              </a:rPr>
              <a:t>wyniku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agresji</a:t>
            </a:r>
            <a:r>
              <a:rPr lang="en-US" dirty="0">
                <a:cs typeface="Calibri"/>
              </a:rPr>
              <a:t> III </a:t>
            </a:r>
            <a:r>
              <a:rPr lang="en-US" dirty="0" err="1">
                <a:cs typeface="Calibri"/>
              </a:rPr>
              <a:t>Rzeszy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</a:t>
            </a:r>
            <a:r>
              <a:rPr lang="en-US" dirty="0">
                <a:cs typeface="Calibri"/>
              </a:rPr>
              <a:t> ZSRR </a:t>
            </a:r>
            <a:r>
              <a:rPr lang="en-US" dirty="0" err="1">
                <a:cs typeface="Calibri"/>
              </a:rPr>
              <a:t>na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Polskę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terytorium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Rzeczypospolitej</a:t>
            </a:r>
            <a:r>
              <a:rPr lang="en-US" dirty="0">
                <a:cs typeface="Calibri"/>
              </a:rPr>
              <a:t>  </a:t>
            </a:r>
            <a:r>
              <a:rPr lang="en-US" dirty="0" err="1">
                <a:cs typeface="Calibri"/>
              </a:rPr>
              <a:t>zostało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całkowicie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okupowane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i</a:t>
            </a:r>
            <a:r>
              <a:rPr lang="en-US" dirty="0">
                <a:cs typeface="Calibri"/>
              </a:rPr>
              <a:t>    </a:t>
            </a:r>
            <a:r>
              <a:rPr lang="en-US" dirty="0" err="1">
                <a:cs typeface="Calibri"/>
              </a:rPr>
              <a:t>traktatem</a:t>
            </a:r>
            <a:r>
              <a:rPr lang="en-US" dirty="0">
                <a:cs typeface="Calibri"/>
              </a:rPr>
              <a:t> z 28 </a:t>
            </a:r>
            <a:r>
              <a:rPr lang="en-US" dirty="0" err="1">
                <a:cs typeface="Calibri"/>
              </a:rPr>
              <a:t>września</a:t>
            </a:r>
            <a:r>
              <a:rPr lang="en-US" dirty="0">
                <a:cs typeface="Calibri"/>
              </a:rPr>
              <a:t> 1939 </a:t>
            </a:r>
            <a:r>
              <a:rPr lang="en-US" dirty="0" err="1">
                <a:cs typeface="Calibri"/>
              </a:rPr>
              <a:t>roku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wbrew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prawu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międzynarodowemu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podzielone</a:t>
            </a:r>
            <a:r>
              <a:rPr lang="en-US" dirty="0">
                <a:cs typeface="Calibri"/>
              </a:rPr>
              <a:t>. W </a:t>
            </a:r>
            <a:r>
              <a:rPr lang="en-US" dirty="0" err="1">
                <a:cs typeface="Calibri"/>
              </a:rPr>
              <a:t>obliczu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tych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faktów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Rząd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Rzeczypospolitej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Polskiej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uchodźstwie</a:t>
            </a:r>
            <a:r>
              <a:rPr lang="en-US" dirty="0">
                <a:cs typeface="Calibri"/>
              </a:rPr>
              <a:t> 30 </a:t>
            </a:r>
            <a:r>
              <a:rPr lang="en-US" dirty="0" err="1">
                <a:cs typeface="Calibri"/>
              </a:rPr>
              <a:t>września</a:t>
            </a:r>
            <a:r>
              <a:rPr lang="en-US" dirty="0">
                <a:cs typeface="Calibri"/>
              </a:rPr>
              <a:t> 1939 </a:t>
            </a:r>
            <a:r>
              <a:rPr lang="en-US" dirty="0" err="1">
                <a:cs typeface="Calibri"/>
              </a:rPr>
              <a:t>roku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zaprotestował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oficjalnie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przeciwko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pogwałceniu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praw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państwa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narodu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polskiego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rozporządzaniu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terytorium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Rzeczypospolitej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oświadczając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że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nigdy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nie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uzna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tego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aktu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przemocy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nie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zaprzestanie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walki</a:t>
            </a:r>
            <a:r>
              <a:rPr lang="en-US" dirty="0">
                <a:cs typeface="Calibri"/>
              </a:rPr>
              <a:t> o </a:t>
            </a:r>
            <a:r>
              <a:rPr lang="en-US" dirty="0" err="1">
                <a:cs typeface="Calibri"/>
              </a:rPr>
              <a:t>całkowite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uwolnienie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kraju</a:t>
            </a:r>
            <a:r>
              <a:rPr lang="en-US" dirty="0">
                <a:cs typeface="Calibri"/>
              </a:rPr>
              <a:t> od </a:t>
            </a:r>
            <a:r>
              <a:rPr lang="en-US" dirty="0" err="1">
                <a:cs typeface="Calibri"/>
              </a:rPr>
              <a:t>najeźdźców</a:t>
            </a:r>
            <a:r>
              <a:rPr lang="en-US" dirty="0">
                <a:cs typeface="Calibri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4246527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10096-F7D5-09CA-D676-8BF548F9F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200">
                <a:ea typeface="Calibri"/>
                <a:cs typeface="Calibri"/>
              </a:rPr>
              <a:t>Prezentację wykonano w ramach Innowacji pedagogicznej</a:t>
            </a:r>
            <a:endParaRPr lang="en-US" sz="2200"/>
          </a:p>
          <a:p>
            <a:pPr marL="0" indent="0">
              <a:buNone/>
            </a:pPr>
            <a:r>
              <a:rPr lang="en-US" sz="2200">
                <a:ea typeface="Calibri"/>
                <a:cs typeface="Calibri"/>
              </a:rPr>
              <a:t>„W świecie historii i multimediów”, zgodnie z uchwałą Rady Pedagogicznej Szkoły Podstawowej w Będargowie z dnia 26 sierpnia 2022 roku</a:t>
            </a:r>
          </a:p>
          <a:p>
            <a:endParaRPr lang="en-US" sz="2200">
              <a:ea typeface="Calibri"/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FA497BB-19A6-83F2-A8A5-E3667ACDA5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36" r="15674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2558136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Motyw pakietu Office</vt:lpstr>
      <vt:lpstr>83 rocznica wybuchu II wojny światowej</vt:lpstr>
      <vt:lpstr>PowerPoint Presentation</vt:lpstr>
      <vt:lpstr>1 września 1939 roku III Rzesza w porozumieniu ze ZSRR (Związek Socjalistycznych Republik Radzieckich) dokonała zbrojnej agresji (bez wypowiedzenia wojny) na Polskę na całej długości granicy międzypaństwowej, również granicy morskiej. 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177</cp:revision>
  <dcterms:created xsi:type="dcterms:W3CDTF">2022-07-26T14:42:56Z</dcterms:created>
  <dcterms:modified xsi:type="dcterms:W3CDTF">2022-08-31T08:19:06Z</dcterms:modified>
</cp:coreProperties>
</file>