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642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8BDAF62-0F8D-4DDD-A347-F3EDCD3486E3}" type="datetimeFigureOut">
              <a:rPr lang="pl-PL" smtClean="0"/>
              <a:pPr/>
              <a:t>16.02.2021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8F4C225-8D37-4806-B47D-42200435BD2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AF62-0F8D-4DDD-A347-F3EDCD3486E3}" type="datetimeFigureOut">
              <a:rPr lang="pl-PL" smtClean="0"/>
              <a:pPr/>
              <a:t>16.02.2021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C225-8D37-4806-B47D-42200435BD2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AF62-0F8D-4DDD-A347-F3EDCD3486E3}" type="datetimeFigureOut">
              <a:rPr lang="pl-PL" smtClean="0"/>
              <a:pPr/>
              <a:t>16.02.2021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C225-8D37-4806-B47D-42200435BD2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8BDAF62-0F8D-4DDD-A347-F3EDCD3486E3}" type="datetimeFigureOut">
              <a:rPr lang="pl-PL" smtClean="0"/>
              <a:pPr/>
              <a:t>16.02.2021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C225-8D37-4806-B47D-42200435BD2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8BDAF62-0F8D-4DDD-A347-F3EDCD3486E3}" type="datetimeFigureOut">
              <a:rPr lang="pl-PL" smtClean="0"/>
              <a:pPr/>
              <a:t>16.02.2021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8F4C225-8D37-4806-B47D-42200435BD28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8BDAF62-0F8D-4DDD-A347-F3EDCD3486E3}" type="datetimeFigureOut">
              <a:rPr lang="pl-PL" smtClean="0"/>
              <a:pPr/>
              <a:t>16.02.2021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8F4C225-8D37-4806-B47D-42200435BD2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8BDAF62-0F8D-4DDD-A347-F3EDCD3486E3}" type="datetimeFigureOut">
              <a:rPr lang="pl-PL" smtClean="0"/>
              <a:pPr/>
              <a:t>16.02.2021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8F4C225-8D37-4806-B47D-42200435BD2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AF62-0F8D-4DDD-A347-F3EDCD3486E3}" type="datetimeFigureOut">
              <a:rPr lang="pl-PL" smtClean="0"/>
              <a:pPr/>
              <a:t>16.02.2021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C225-8D37-4806-B47D-42200435BD2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8BDAF62-0F8D-4DDD-A347-F3EDCD3486E3}" type="datetimeFigureOut">
              <a:rPr lang="pl-PL" smtClean="0"/>
              <a:pPr/>
              <a:t>16.02.2021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8F4C225-8D37-4806-B47D-42200435BD2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8BDAF62-0F8D-4DDD-A347-F3EDCD3486E3}" type="datetimeFigureOut">
              <a:rPr lang="pl-PL" smtClean="0"/>
              <a:pPr/>
              <a:t>16.02.2021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8F4C225-8D37-4806-B47D-42200435BD2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8BDAF62-0F8D-4DDD-A347-F3EDCD3486E3}" type="datetimeFigureOut">
              <a:rPr lang="pl-PL" smtClean="0"/>
              <a:pPr/>
              <a:t>16.02.2021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8F4C225-8D37-4806-B47D-42200435BD2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8BDAF62-0F8D-4DDD-A347-F3EDCD3486E3}" type="datetimeFigureOut">
              <a:rPr lang="pl-PL" smtClean="0"/>
              <a:pPr/>
              <a:t>16.02.2021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8F4C225-8D37-4806-B47D-42200435BD2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jaksieuczyc.pl/jak-sie-zmotywowac-do-nauki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568952" cy="1800200"/>
          </a:xfrm>
        </p:spPr>
        <p:txBody>
          <a:bodyPr>
            <a:noAutofit/>
          </a:bodyPr>
          <a:lstStyle/>
          <a:p>
            <a:pPr algn="ctr"/>
            <a:r>
              <a:rPr lang="pl-PL" sz="4800" b="1" dirty="0" smtClean="0">
                <a:latin typeface="Times New Roman" pitchFamily="18" charset="0"/>
                <a:cs typeface="Times New Roman" pitchFamily="18" charset="0"/>
              </a:rPr>
              <a:t>Jak skutecznie zmotywować się do nauki?</a:t>
            </a:r>
            <a:endParaRPr lang="pl-PL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842" name="Picture 2" descr="Zobacz obraz źródłow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20888"/>
            <a:ext cx="9144000" cy="4437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4. Wypracuj nawyk nauki </a:t>
            </a:r>
            <a:endParaRPr lang="pl-PL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Jesteśmy istotami, którymi rządzą nawyki. Jeśli motywacja do nauki jest dla Ciebie wyzwaniem, możesz wykorzystać tę zasadę , aby pracowała dla Ciebie.</a:t>
            </a:r>
          </a:p>
          <a:p>
            <a:pPr algn="ctr">
              <a:buNone/>
            </a:pPr>
            <a:endParaRPr lang="pl-PL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Nawyki są tak silne, że kiedy już wypracujesz nawyk nauki, trudno będzie przejść  Ci w tryb relaksacji bez nauki.</a:t>
            </a:r>
            <a:endParaRPr lang="pl-PL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215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l-PL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Jak powinieneś się zabrać do wypracowania nawyku nauki?</a:t>
            </a:r>
          </a:p>
          <a:p>
            <a:pPr algn="ctr">
              <a:buNone/>
            </a:pPr>
            <a:endParaRPr lang="pl-PL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Pierwszą rzeczą do zrobienia jest ustalenie harmonogramu nauki.</a:t>
            </a:r>
          </a:p>
          <a:p>
            <a:pPr algn="ctr">
              <a:buNone/>
            </a:pPr>
            <a:endParaRPr lang="pl-PL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Pamiętaj jednak ,że nawyki nie powstają z dnia na dzień.</a:t>
            </a:r>
          </a:p>
          <a:p>
            <a:pPr algn="ctr">
              <a:buNone/>
            </a:pPr>
            <a:endParaRPr lang="pl-PL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Badania wskazują, że uformowanie nawyku zajmuje zwykle od 20 do 30 dni. Musisz więc włożyć trochę pracy , zanim ta technika przyniesie efekty.</a:t>
            </a:r>
            <a:endParaRPr lang="pl-PL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5. Mniej jasność co do tego, dlaczego chcesz się uczyć.</a:t>
            </a:r>
            <a:endParaRPr lang="pl-PL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040560"/>
          </a:xfrm>
        </p:spPr>
        <p:txBody>
          <a:bodyPr/>
          <a:lstStyle/>
          <a:p>
            <a:pPr algn="just"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Jednym z najlepszych sposobów na zmotywowanie się do nauki jest bardzo jasne określenie , dlaczego chcesz się uczyć.</a:t>
            </a:r>
          </a:p>
          <a:p>
            <a:pPr algn="just">
              <a:buNone/>
            </a:pPr>
            <a:endParaRPr lang="pl-PL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Bo nigdy nie będziesz naprawdę zmotywowany, jeżeli nie będziesz  dokładnie wiedzieć po co i dlaczego się uczysz.</a:t>
            </a:r>
          </a:p>
          <a:p>
            <a:pPr algn="ctr">
              <a:buNone/>
            </a:pPr>
            <a:r>
              <a:rPr lang="pl-PL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Zadaj sobie pytania: </a:t>
            </a:r>
          </a:p>
          <a:p>
            <a:pPr algn="ctr">
              <a:buNone/>
            </a:pPr>
            <a:r>
              <a:rPr lang="pl-PL" sz="28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Po co i dlaczego się uczę?</a:t>
            </a:r>
          </a:p>
          <a:p>
            <a:pPr algn="ctr">
              <a:buNone/>
            </a:pPr>
            <a:r>
              <a:rPr lang="pl-PL" sz="28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 mi da nauka i edukacja w przyszłości?</a:t>
            </a:r>
          </a:p>
          <a:p>
            <a:pPr algn="just"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476672"/>
            <a:ext cx="9036496" cy="5978136"/>
          </a:xfrm>
        </p:spPr>
        <p:txBody>
          <a:bodyPr>
            <a:normAutofit fontScale="92500" lnSpcReduction="20000"/>
          </a:bodyPr>
          <a:lstStyle/>
          <a:p>
            <a:pPr marL="64008" indent="0">
              <a:buNone/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Oto kilka typowych powodów:</a:t>
            </a:r>
          </a:p>
          <a:p>
            <a:pPr>
              <a:buFont typeface="Arial" charset="0"/>
              <a:buChar char="•"/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Chcę dowiedzieć się więcej i rozwijać się</a:t>
            </a:r>
          </a:p>
          <a:p>
            <a:pPr>
              <a:buFont typeface="Arial" charset="0"/>
              <a:buChar char="•"/>
            </a:pP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Chcę rozwinąć nawyk dążenia do doskonałości </a:t>
            </a:r>
          </a:p>
          <a:p>
            <a:pPr>
              <a:buFont typeface="Arial" charset="0"/>
              <a:buChar char="•"/>
            </a:pP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Chcę stać się bardziej skupionym i zdyscyplinowanym uczniem</a:t>
            </a:r>
          </a:p>
          <a:p>
            <a:pPr>
              <a:buFont typeface="Arial" charset="0"/>
              <a:buChar char="•"/>
            </a:pP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Chcę dostać się do dobrej szkoły bądź uczelni </a:t>
            </a:r>
          </a:p>
          <a:p>
            <a:pPr>
              <a:buFont typeface="Arial" charset="0"/>
              <a:buChar char="•"/>
            </a:pP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Chcę wiedzieć ,że dałem z siebie wszystko </a:t>
            </a:r>
          </a:p>
          <a:p>
            <a:pPr marL="64008" indent="0" algn="ctr">
              <a:buNone/>
            </a:pP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008" indent="0" algn="ctr">
              <a:buNone/>
            </a:pPr>
            <a:r>
              <a:rPr lang="pl-PL" sz="2800" b="1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Wskazówka </a:t>
            </a:r>
          </a:p>
          <a:p>
            <a:pPr marL="64008" indent="0">
              <a:buNone/>
            </a:pPr>
            <a:endParaRPr lang="pl-PL" dirty="0" smtClean="0"/>
          </a:p>
          <a:p>
            <a:pPr marL="64008" indent="0">
              <a:buNone/>
            </a:pPr>
            <a:endParaRPr lang="pl-PL" dirty="0" smtClean="0"/>
          </a:p>
          <a:p>
            <a:pPr marL="64008" indent="0" algn="ctr">
              <a:buNone/>
            </a:pPr>
            <a:r>
              <a:rPr lang="pl-PL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Sporządź własną listę powodów, dla których warto się uczyć i połóż ją przy biurku.</a:t>
            </a:r>
          </a:p>
          <a:p>
            <a:pPr marL="64008" indent="0" algn="ctr">
              <a:buNone/>
            </a:pPr>
            <a:r>
              <a:rPr lang="pl-PL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Następnie gdy poczujesz brak motywacji , przeczytaj listę jeszcze raz.</a:t>
            </a:r>
            <a:endParaRPr lang="pl-PL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trzałka w dół 3"/>
          <p:cNvSpPr/>
          <p:nvPr/>
        </p:nvSpPr>
        <p:spPr>
          <a:xfrm>
            <a:off x="4499992" y="4083052"/>
            <a:ext cx="2880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6315790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67494"/>
            <a:ext cx="8640960" cy="1399032"/>
          </a:xfrm>
        </p:spPr>
        <p:txBody>
          <a:bodyPr>
            <a:normAutofit/>
          </a:bodyPr>
          <a:lstStyle/>
          <a:p>
            <a:r>
              <a:rPr lang="pl-PL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6.Używaj map myśli, aby uporządkować informację</a:t>
            </a:r>
            <a:endParaRPr lang="pl-PL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Bardzo prawdopodobne, że swoje notatki tworzysz w sposób klasycznej notatki jak z zeszytu. W związku z tym tworzenie takiej notatki może Ci się wydawać czymś naturalnym.</a:t>
            </a:r>
          </a:p>
          <a:p>
            <a:pPr marL="64008" indent="0"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Lecz są chwilę , kiedy mapy myśli są skuteczniejsze niż zwykła notatka jak z zeszytu.</a:t>
            </a:r>
          </a:p>
          <a:p>
            <a:pPr marL="64008" indent="0" algn="just"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marL="64008" indent="0"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Dlaczego?</a:t>
            </a:r>
            <a:endParaRPr lang="pl-PL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trzałka w prawo 3"/>
          <p:cNvSpPr/>
          <p:nvPr/>
        </p:nvSpPr>
        <p:spPr>
          <a:xfrm>
            <a:off x="3000364" y="5357826"/>
            <a:ext cx="4786346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430326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844" y="285728"/>
            <a:ext cx="8858312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Mapy myśli naśladują w naturalny sposób działanie Twojego mózgu i systemu pamięciowego. Kiedy tworzysz mapę myśli, odzwierciedlasz sposób, w jaki Twój mózg przetworzył i zorganizował informację na określony temat.</a:t>
            </a:r>
          </a:p>
          <a:p>
            <a:pPr>
              <a:buNone/>
            </a:pPr>
            <a:endParaRPr lang="pl-PL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Stworzenie mapy myśli ułatwi Ci dostrzeżenie powiązań pomiędzy poszczególnymi elementami informacji.</a:t>
            </a:r>
          </a:p>
          <a:p>
            <a:pPr>
              <a:buNone/>
            </a:pPr>
            <a:endParaRPr lang="pl-PL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Dzięki lepszemu opanowaniu materiału oraz pewności , że zrozumiałeś zagadnienie , będziesz otrzymywał  lepsze oceny i miał więcej motywacji do dalszej nauki.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89804"/>
          </a:xfrm>
        </p:spPr>
        <p:txBody>
          <a:bodyPr>
            <a:normAutofit/>
          </a:bodyPr>
          <a:lstStyle/>
          <a:p>
            <a:r>
              <a:rPr lang="pl-PL" sz="3600" b="1" dirty="0" smtClean="0">
                <a:latin typeface="Times New Roman" pitchFamily="18" charset="0"/>
                <a:cs typeface="Times New Roman" pitchFamily="18" charset="0"/>
              </a:rPr>
              <a:t>Jak stworzyć mapę myśli?</a:t>
            </a:r>
            <a:endParaRPr lang="pl-PL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1142984"/>
            <a:ext cx="8229600" cy="264320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Mapę myśli  możesz stworzyć za pomocą zwykłego ołówka i kartki papieru. Ale jeśli wolisz zrobić to na telefonie, tablecie czy komputerze , możesz użyć aplikacji np. </a:t>
            </a:r>
            <a:r>
              <a:rPr lang="pl-PL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SimpleMind</a:t>
            </a:r>
            <a:r>
              <a:rPr lang="pl-PL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pl-PL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Zobacz obraz źródłow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071810"/>
            <a:ext cx="7358114" cy="37861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43956" cy="1089804"/>
          </a:xfrm>
        </p:spPr>
        <p:txBody>
          <a:bodyPr>
            <a:normAutofit/>
          </a:bodyPr>
          <a:lstStyle/>
          <a:p>
            <a:r>
              <a:rPr lang="pl-PL" sz="3600" b="1" dirty="0" smtClean="0">
                <a:latin typeface="Times New Roman" pitchFamily="18" charset="0"/>
                <a:cs typeface="Times New Roman" pitchFamily="18" charset="0"/>
              </a:rPr>
              <a:t>7. Uczyń ,,nudny’’ temat interesującym </a:t>
            </a:r>
            <a:endParaRPr lang="pl-PL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,, Nie ma nudnych tematów, są tylko niezainteresowane umysły’’ G.K. Chesterton</a:t>
            </a:r>
          </a:p>
          <a:p>
            <a:pPr algn="ctr">
              <a:buNone/>
            </a:pPr>
            <a:endParaRPr lang="pl-PL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Kiedy trudno Ci się uczyć, ponieważ przedmiot jest ,,nudny’’, zadaj sobie pytanie:</a:t>
            </a:r>
          </a:p>
          <a:p>
            <a:pPr>
              <a:buNone/>
            </a:pPr>
            <a:endParaRPr lang="pl-PL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,,Czy temat jest naprawdę nudny, czy może tak mi się wydaje, ponieważ zamknąłem na niego umysł?’’</a:t>
            </a:r>
          </a:p>
          <a:p>
            <a:pPr>
              <a:buNone/>
            </a:pPr>
            <a:endParaRPr lang="pl-PL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428604"/>
            <a:ext cx="8643998" cy="5500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Jeśli uważasz, że temat jest nudny, spróbuj zająć się nim, zadając sobie pytania:</a:t>
            </a:r>
          </a:p>
          <a:p>
            <a:pPr>
              <a:buFont typeface="Arial" charset="0"/>
              <a:buChar char="•"/>
            </a:pPr>
            <a:r>
              <a:rPr lang="pl-PL" sz="2800" i="1" dirty="0" smtClean="0">
                <a:latin typeface="Times New Roman" pitchFamily="18" charset="0"/>
                <a:cs typeface="Times New Roman" pitchFamily="18" charset="0"/>
              </a:rPr>
              <a:t>Kiedy opracowano tę techniką lub teorię?</a:t>
            </a:r>
          </a:p>
          <a:p>
            <a:pPr>
              <a:buFont typeface="Arial" charset="0"/>
              <a:buChar char="•"/>
            </a:pPr>
            <a:r>
              <a:rPr lang="pl-PL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i="1" dirty="0" smtClean="0">
                <a:latin typeface="Times New Roman" pitchFamily="18" charset="0"/>
                <a:cs typeface="Times New Roman" pitchFamily="18" charset="0"/>
              </a:rPr>
              <a:t>Kto to opracował?</a:t>
            </a:r>
          </a:p>
          <a:p>
            <a:pPr>
              <a:buFont typeface="Arial" charset="0"/>
              <a:buChar char="•"/>
            </a:pPr>
            <a:r>
              <a:rPr lang="pl-PL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i="1" dirty="0" smtClean="0">
                <a:latin typeface="Times New Roman" pitchFamily="18" charset="0"/>
                <a:cs typeface="Times New Roman" pitchFamily="18" charset="0"/>
              </a:rPr>
              <a:t>Jaki problem rozwiązał?</a:t>
            </a:r>
          </a:p>
          <a:p>
            <a:pPr>
              <a:buFont typeface="Arial" charset="0"/>
              <a:buChar char="•"/>
            </a:pPr>
            <a:r>
              <a:rPr lang="pl-PL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i="1" dirty="0" smtClean="0">
                <a:latin typeface="Times New Roman" pitchFamily="18" charset="0"/>
                <a:cs typeface="Times New Roman" pitchFamily="18" charset="0"/>
              </a:rPr>
              <a:t>Jak zmieniłby się dzisiejszy świat, gdyby nie istniała ta technika lub teoria?</a:t>
            </a:r>
          </a:p>
          <a:p>
            <a:pPr>
              <a:buFont typeface="Arial" charset="0"/>
              <a:buChar char="•"/>
            </a:pPr>
            <a:endParaRPr lang="pl-PL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Jeśli zadasz właściwe pytania , możesz uczynić każdy temat interesującym!</a:t>
            </a:r>
            <a:endParaRPr lang="pl-PL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 smtClean="0">
                <a:latin typeface="Times New Roman" pitchFamily="18" charset="0"/>
                <a:cs typeface="Times New Roman" pitchFamily="18" charset="0"/>
              </a:rPr>
              <a:t>8. Zrozum temat, a nie tylko go zapamiętaj</a:t>
            </a:r>
            <a:endParaRPr lang="pl-PL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83234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l-PL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Kluczem do efektywnego uczenia się jest rozumienie tematu , a nie tylko go zapamiętanie.</a:t>
            </a:r>
          </a:p>
          <a:p>
            <a:pPr algn="just">
              <a:buNone/>
            </a:pPr>
            <a:endParaRPr lang="pl-PL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Zrozumienie tematu jest o wiele bardziej satysfakcjonujące , niż zapamiętanie go. Tak więc takie podejście do nauki jest nie tylko bardziej efektywne, ale także motywuje. </a:t>
            </a:r>
            <a:endParaRPr lang="pl-PL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332656"/>
            <a:ext cx="8517632" cy="626469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Trudno Ci się zmotywować do nauki?</a:t>
            </a:r>
          </a:p>
          <a:p>
            <a:pPr algn="just">
              <a:buNone/>
            </a:pPr>
            <a:endParaRPr lang="pl-PL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Masz rosnące poczucie paniki, ale nie wiesz ,od czego zacząć? </a:t>
            </a:r>
          </a:p>
          <a:p>
            <a:pPr algn="just">
              <a:buNone/>
            </a:pPr>
            <a:endParaRPr lang="pl-PL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 bardziej panikujesz, tym trudniej jest wziąć się do pracy.</a:t>
            </a:r>
          </a:p>
          <a:p>
            <a:pPr algn="just">
              <a:buNone/>
            </a:pPr>
            <a:endParaRPr lang="pl-PL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Jeśli jest to sytuacja w której się znajdujesz , to w poniższej prezentacji przedstawię strategię , aby zmotywować się do nauki!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</p:spPr>
        <p:txBody>
          <a:bodyPr>
            <a:normAutofit/>
          </a:bodyPr>
          <a:lstStyle/>
          <a:p>
            <a:r>
              <a:rPr lang="pl-PL" sz="4000" b="1" dirty="0" smtClean="0">
                <a:latin typeface="Times New Roman" pitchFamily="18" charset="0"/>
                <a:cs typeface="Times New Roman" pitchFamily="18" charset="0"/>
              </a:rPr>
              <a:t>9. Szukaj luk w swoim rozumieniu </a:t>
            </a:r>
            <a:endParaRPr lang="pl-PL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72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Jednym z powodów niskiej motywacji  może być brak możliwości dzielenia się wiedzą  z innymi  i nauka w samotności. Warto znaleźć towarzysza , z którym będziesz na bieżąco dzielić się wiedzą, spostrzeżeniami  i przemyśleniami .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8" name="Picture 2" descr="Zobacz obraz źródłow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4000504"/>
            <a:ext cx="6215106" cy="2686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285728"/>
            <a:ext cx="8229600" cy="6357982"/>
          </a:xfrm>
        </p:spPr>
        <p:txBody>
          <a:bodyPr/>
          <a:lstStyle/>
          <a:p>
            <a:pPr algn="ctr">
              <a:buNone/>
            </a:pPr>
            <a:r>
              <a:rPr lang="pl-PL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Wskazówka </a:t>
            </a:r>
          </a:p>
          <a:p>
            <a:pPr algn="ctr">
              <a:buNone/>
            </a:pPr>
            <a:endParaRPr lang="pl-PL" b="1" u="sng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pl-PL" b="1" u="sng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Znajdź osobę , z którą będziesz mógł systematycznie się spotykać ( np. na </a:t>
            </a:r>
            <a:r>
              <a:rPr lang="pl-PL" sz="2800" dirty="0" err="1" smtClean="0">
                <a:latin typeface="Times New Roman" pitchFamily="18" charset="0"/>
                <a:cs typeface="Times New Roman" pitchFamily="18" charset="0"/>
              </a:rPr>
              <a:t>skype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2800" dirty="0" err="1" smtClean="0">
                <a:latin typeface="Times New Roman" pitchFamily="18" charset="0"/>
                <a:cs typeface="Times New Roman" pitchFamily="18" charset="0"/>
              </a:rPr>
              <a:t>teams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) i wspólnie monitorować postępy w nauce. Zadawajcie sobie wnikliwe pytania, rozmawiajcie o tym co było dla was fascynujące – tak by stale pogłębiać wiedzę.</a:t>
            </a:r>
          </a:p>
          <a:p>
            <a:pPr algn="ctr">
              <a:buNone/>
            </a:pPr>
            <a:endParaRPr lang="pl-PL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2800" u="sng" dirty="0" smtClean="0">
                <a:latin typeface="Times New Roman" pitchFamily="18" charset="0"/>
                <a:cs typeface="Times New Roman" pitchFamily="18" charset="0"/>
              </a:rPr>
              <a:t>Zyskasz fantastyczną dźwignię motywacyjną oraz kolejny powód , dla którego warto się uczyć.</a:t>
            </a:r>
          </a:p>
          <a:p>
            <a:pPr algn="ctr"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pl-PL" b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trzałka w dół 3"/>
          <p:cNvSpPr/>
          <p:nvPr/>
        </p:nvSpPr>
        <p:spPr>
          <a:xfrm>
            <a:off x="4357686" y="1000108"/>
            <a:ext cx="357190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 smtClean="0">
                <a:latin typeface="Times New Roman" pitchFamily="18" charset="0"/>
                <a:cs typeface="Times New Roman" pitchFamily="18" charset="0"/>
              </a:rPr>
              <a:t>10. Ucz się w krótkich seriach np. używając techniki </a:t>
            </a:r>
            <a:r>
              <a:rPr lang="pl-PL" sz="4000" b="1" dirty="0" err="1" smtClean="0">
                <a:latin typeface="Times New Roman" pitchFamily="18" charset="0"/>
                <a:cs typeface="Times New Roman" pitchFamily="18" charset="0"/>
              </a:rPr>
              <a:t>Pomodoro</a:t>
            </a:r>
            <a:endParaRPr lang="pl-PL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l-PL" sz="28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Jedną z technik do uczenia się w krótkich seriach jest technika </a:t>
            </a:r>
            <a:r>
              <a:rPr lang="pl-PL" sz="2800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l-PL" sz="2800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omodoro</a:t>
            </a:r>
            <a:r>
              <a:rPr lang="pl-PL" sz="28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, wynaleziona przez Francesco Cirilo we Włoszech pod koniec lat 80. </a:t>
            </a:r>
          </a:p>
          <a:p>
            <a:pPr algn="just">
              <a:buNone/>
            </a:pPr>
            <a:endParaRPr lang="pl-PL" sz="2800" dirty="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sz="28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Używając minutnika w kształcie pomidora , stwierdził,  że  może lepiej się skoncentrować, ucząc się w krótkich odcinkach czasu. ( ,,</a:t>
            </a:r>
            <a:r>
              <a:rPr lang="pl-PL" sz="2800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pomodoro</a:t>
            </a:r>
            <a:r>
              <a:rPr lang="pl-PL" sz="28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’’ oznacza po włosku pomidor).</a:t>
            </a:r>
            <a:endParaRPr lang="pl-PL" sz="2800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7151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Oto jak zastosować technikę </a:t>
            </a:r>
            <a:r>
              <a:rPr lang="pl-PL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Pomodoro</a:t>
            </a:r>
            <a:r>
              <a:rPr lang="pl-PL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78358" indent="-514350">
              <a:buAutoNum type="arabicPeriod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Wybierz zadanie, nad którym będziesz pracować</a:t>
            </a:r>
          </a:p>
          <a:p>
            <a:pPr marL="578358" indent="-514350">
              <a:buAutoNum type="arabicPeriod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Ustaw minutnik na 25 minut</a:t>
            </a:r>
          </a:p>
          <a:p>
            <a:pPr marL="578358" indent="-514350">
              <a:buAutoNum type="arabicPeriod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Pracuj nad zadaniem</a:t>
            </a:r>
          </a:p>
          <a:p>
            <a:pPr marL="578358" indent="-514350">
              <a:buAutoNum type="arabicPeriod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Przestań pracować , gdy zadzwoni minutnik</a:t>
            </a:r>
          </a:p>
          <a:p>
            <a:pPr marL="578358" indent="-514350">
              <a:buAutoNum type="arabicPeriod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Umieść znacznik na kartce papieru/stronie</a:t>
            </a:r>
          </a:p>
          <a:p>
            <a:pPr marL="578358" indent="-514350">
              <a:buAutoNum type="arabicPeriod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Jeśli masz mniej niż cztery znaczniki kontrolne , zrób sobie przerwę od 3 do 5 minut, a następnie powtórz czynności od kroku 1</a:t>
            </a:r>
          </a:p>
          <a:p>
            <a:pPr marL="578358" indent="-514350">
              <a:buAutoNum type="arabicPeriod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Po czterech sesjach </a:t>
            </a:r>
            <a:r>
              <a:rPr lang="pl-PL" sz="2800" dirty="0" err="1" smtClean="0">
                <a:latin typeface="Times New Roman" pitchFamily="18" charset="0"/>
                <a:cs typeface="Times New Roman" pitchFamily="18" charset="0"/>
              </a:rPr>
              <a:t>pomodoro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zrób sobie 15-30 minutową przerwę</a:t>
            </a:r>
          </a:p>
          <a:p>
            <a:pPr marL="578358" indent="-514350">
              <a:buAutoNum type="arabicPeriod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Narysuj linię przez cztery znaczniki i zacznij od nowa liczyć znaczniki</a:t>
            </a:r>
          </a:p>
          <a:p>
            <a:pPr marL="578358" indent="-514350">
              <a:buNone/>
            </a:pPr>
            <a:endParaRPr lang="pl-PL" dirty="0" smtClean="0"/>
          </a:p>
          <a:p>
            <a:pPr marL="578358" indent="-514350"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11. Nie oczekuj, że będziesz czuł się zmotywowany cały czas</a:t>
            </a:r>
            <a:endParaRPr lang="pl-PL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l-PL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Jednym z najlepszych sposobów radzenia sobie z brakiem motywacji  jest zaprzestanie oczekiwania, że będziesz czuć się zmotywowany cały czas. </a:t>
            </a:r>
          </a:p>
          <a:p>
            <a:pPr algn="just">
              <a:buNone/>
            </a:pPr>
            <a:endParaRPr lang="pl-PL" sz="2800" u="sng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sz="28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Faktem jest , że nikt przez cały czas nie czuje się zmotywowany.</a:t>
            </a:r>
          </a:p>
          <a:p>
            <a:pPr algn="just">
              <a:buNone/>
            </a:pPr>
            <a:endParaRPr lang="pl-PL" sz="2800" u="sng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sz="28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Dlatego nie licz i nie czekaj na motywację, aby wykonać swoją pracę.</a:t>
            </a:r>
            <a:endParaRPr lang="pl-PL" sz="2800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pl-PL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CZASAMI MOTYWACJI PO PROSTU NIE MA.</a:t>
            </a:r>
          </a:p>
          <a:p>
            <a:pPr>
              <a:buNone/>
            </a:pPr>
            <a:endParaRPr lang="pl-PL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Dlatego potrzebujesz wprowadzić rutynę i wypracować nawyki związane z nauką – takie podejście pozwoli zawsze ograć Ci brak motywacji. </a:t>
            </a:r>
            <a:endParaRPr lang="pl-PL" b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794" name="Picture 2" descr="Zobacz obraz źródłow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3500438"/>
            <a:ext cx="5529430" cy="31146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12. Ćwicz swój mózg </a:t>
            </a:r>
            <a:endParaRPr lang="pl-PL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Aby zmotywować się do nauki, musisz ćwiczyć swój mózg. Pomyśl o swoim mózgu jak o mięśniu.</a:t>
            </a:r>
          </a:p>
          <a:p>
            <a:pPr algn="ctr"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Rozwijanie zdolności koncentracji jest jak światowej klasy trening sprintera.</a:t>
            </a:r>
          </a:p>
          <a:p>
            <a:pPr algn="ctr">
              <a:buNone/>
            </a:pPr>
            <a:endParaRPr lang="pl-PL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Chodzi o konsekwencje i stopniowe postępy.</a:t>
            </a:r>
          </a:p>
          <a:p>
            <a:pPr algn="ctr"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Ćwicz swój mózg, nawet gdy się nie uczysz!- możesz to robić np. czytając, rozważając trudne problemy czy rozwiązując zagadki.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844" y="285728"/>
            <a:ext cx="8858280" cy="621510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sz="28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 większa różnorodność sposobów trenowania mózgu, tym silniejszy i bardziej elastyczny stanie się Twój mózg.</a:t>
            </a:r>
          </a:p>
          <a:p>
            <a:pPr>
              <a:buNone/>
            </a:pPr>
            <a:endParaRPr lang="pl-PL" dirty="0" smtClean="0"/>
          </a:p>
          <a:p>
            <a:pPr algn="just"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Kluczową częścią treningu mózgu jest regeneracja i odpoczynek.</a:t>
            </a:r>
          </a:p>
          <a:p>
            <a:pPr algn="just">
              <a:buNone/>
            </a:pPr>
            <a:endParaRPr lang="pl-PL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Śpij co najmniej 8 godzin w nocy ( wielu uczniów potrzebuje nawet od 9 do 10 godzin snu w nocy).</a:t>
            </a:r>
          </a:p>
          <a:p>
            <a:pPr algn="just">
              <a:buNone/>
            </a:pPr>
            <a:endParaRPr lang="pl-PL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Odżywianie to kolejny ważny aspekt treningu mózgu.</a:t>
            </a:r>
          </a:p>
          <a:p>
            <a:pPr algn="just"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Mózg potrzebuje pewnych kwasów tłuszczowych, aby optymalnie funkcjonować. Kwasy tłuszczowe możesz uzyskać jedząc orzechy, ryby czy awokado.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857256"/>
          </a:xfrm>
        </p:spPr>
        <p:txBody>
          <a:bodyPr/>
          <a:lstStyle/>
          <a:p>
            <a:pPr algn="ctr"/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13. Zorganizuj swój czas</a:t>
            </a:r>
            <a:endParaRPr lang="pl-PL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1472" y="1000108"/>
            <a:ext cx="8229600" cy="585789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Tworzenie harmonogramu nauki jest formą zaangażowania i wpływa na poczucie kontroli , dzięki czemu będziesz czuł motywację. </a:t>
            </a:r>
          </a:p>
          <a:p>
            <a:pPr>
              <a:buNone/>
            </a:pPr>
            <a:r>
              <a:rPr lang="pl-PL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Kilka przydatnych kroków w tworzeniu harmonogramu nauki:</a:t>
            </a:r>
          </a:p>
          <a:p>
            <a:pPr marL="578358" indent="-514350">
              <a:buAutoNum type="arabicPeriod"/>
            </a:pPr>
            <a:r>
              <a:rPr lang="pl-PL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Dla każdego przedmiotu zrób listę zadań , które musisz wykonać , aby przygotować się do sprawdzianu.</a:t>
            </a:r>
          </a:p>
          <a:p>
            <a:pPr marL="578358" indent="-514350">
              <a:buAutoNum type="arabicPeriod"/>
            </a:pPr>
            <a:r>
              <a:rPr lang="pl-PL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Zrób harmonogram nauki i zaplanuj godziny, które przeznaczysz na naukę</a:t>
            </a:r>
          </a:p>
          <a:p>
            <a:pPr marL="578358" indent="-514350">
              <a:buAutoNum type="arabicPeriod"/>
            </a:pPr>
            <a:r>
              <a:rPr lang="pl-PL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Zrób tak, aby nauka odbywała się o tych samych godzinach , np. od 15:30 do 17:30</a:t>
            </a:r>
          </a:p>
          <a:p>
            <a:pPr marL="578358" indent="-514350">
              <a:buAutoNum type="arabicPeriod"/>
            </a:pPr>
            <a:r>
              <a:rPr lang="pl-PL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Stwórz dzienny plan zawierający listę najważniejszych zadań do wykonania na dany dzień.</a:t>
            </a:r>
          </a:p>
          <a:p>
            <a:pPr marL="578358" indent="-514350">
              <a:buAutoNum type="arabicPeriod"/>
            </a:pPr>
            <a:endParaRPr lang="pl-PL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089804"/>
          </a:xfrm>
        </p:spPr>
        <p:txBody>
          <a:bodyPr/>
          <a:lstStyle/>
          <a:p>
            <a:pPr algn="ctr"/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14. Zaplanuj relaks </a:t>
            </a:r>
            <a:endParaRPr lang="pl-PL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3786214"/>
          </a:xfrm>
        </p:spPr>
        <p:txBody>
          <a:bodyPr/>
          <a:lstStyle/>
          <a:p>
            <a:pPr algn="ctr">
              <a:buNone/>
            </a:pPr>
            <a:r>
              <a:rPr lang="pl-PL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Zaplanuj relaks , aby naładować akumulatory, uczyć się efektywniej i zapamiętywać więcej. </a:t>
            </a:r>
          </a:p>
          <a:p>
            <a:pPr>
              <a:buNone/>
            </a:pPr>
            <a:endParaRPr lang="pl-PL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Kiedy przyswajasz nowe informacje , system pamięciowy potrzebuje czasu , aby je utrwalić na dłużej. </a:t>
            </a:r>
            <a:r>
              <a:rPr lang="pl-PL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Oznacza to ,że potrzebujesz przerwy między sesjami uczenia się.</a:t>
            </a:r>
            <a:endParaRPr lang="pl-PL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8914" name="Picture 2" descr="Obraz znaleziony dla: odpoczyne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4429132"/>
            <a:ext cx="3429000" cy="22955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267494"/>
            <a:ext cx="8784976" cy="1399032"/>
          </a:xfrm>
        </p:spPr>
        <p:txBody>
          <a:bodyPr/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1. Odkryj, dlaczego odkładasz naukę.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Odwlekanie nauki to złożony problem, który może mieć wiele przyczyn.</a:t>
            </a:r>
          </a:p>
          <a:p>
            <a:pPr algn="ctr">
              <a:buNone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Oto niektóre z najczęstszych:</a:t>
            </a:r>
          </a:p>
          <a:p>
            <a:pPr algn="ctr">
              <a:buFont typeface="Arial" charset="0"/>
              <a:buChar char="•"/>
            </a:pPr>
            <a:r>
              <a:rPr lang="pl-PL" sz="2400" i="1" dirty="0" smtClean="0">
                <a:latin typeface="Times New Roman" pitchFamily="18" charset="0"/>
                <a:cs typeface="Times New Roman" pitchFamily="18" charset="0"/>
              </a:rPr>
              <a:t>Jesteś przekonany, że praca domowa przekracza Twoje możliwości </a:t>
            </a:r>
          </a:p>
          <a:p>
            <a:pPr algn="ctr">
              <a:buFont typeface="Arial" charset="0"/>
              <a:buChar char="•"/>
            </a:pPr>
            <a:r>
              <a:rPr lang="pl-PL" sz="2400" i="1" dirty="0" smtClean="0">
                <a:latin typeface="Times New Roman" pitchFamily="18" charset="0"/>
                <a:cs typeface="Times New Roman" pitchFamily="18" charset="0"/>
              </a:rPr>
              <a:t> Odkładanie pracy domowej to sposób na bunt przeciwko rodzicom  lub nauczycielom</a:t>
            </a:r>
          </a:p>
          <a:p>
            <a:pPr algn="ctr">
              <a:buFont typeface="Arial" charset="0"/>
              <a:buChar char="•"/>
            </a:pPr>
            <a:r>
              <a:rPr lang="pl-PL" sz="2400" i="1" dirty="0" smtClean="0">
                <a:latin typeface="Times New Roman" pitchFamily="18" charset="0"/>
                <a:cs typeface="Times New Roman" pitchFamily="18" charset="0"/>
              </a:rPr>
              <a:t> Uważasz, że temat jest nudny</a:t>
            </a:r>
          </a:p>
          <a:p>
            <a:pPr algn="ctr">
              <a:buFont typeface="Arial" charset="0"/>
              <a:buChar char="•"/>
            </a:pPr>
            <a:r>
              <a:rPr lang="pl-PL" sz="2400" i="1" dirty="0" smtClean="0">
                <a:latin typeface="Times New Roman" pitchFamily="18" charset="0"/>
                <a:cs typeface="Times New Roman" pitchFamily="18" charset="0"/>
              </a:rPr>
              <a:t> Czekasz na ,,idealny’’ moment na rozpoczęcie </a:t>
            </a:r>
          </a:p>
          <a:p>
            <a:pPr algn="ctr">
              <a:buFont typeface="Arial" charset="0"/>
              <a:buChar char="•"/>
            </a:pPr>
            <a:r>
              <a:rPr lang="pl-PL" sz="2400" i="1" dirty="0" smtClean="0">
                <a:latin typeface="Times New Roman" pitchFamily="18" charset="0"/>
                <a:cs typeface="Times New Roman" pitchFamily="18" charset="0"/>
              </a:rPr>
              <a:t> Zadanie stało się tak przytłaczające, że nie wiesz, od czego zacząć</a:t>
            </a:r>
            <a:endParaRPr lang="pl-PL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785818"/>
          </a:xfrm>
        </p:spPr>
        <p:txBody>
          <a:bodyPr/>
          <a:lstStyle/>
          <a:p>
            <a:pPr algn="ctr"/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15. Ćwicz regularnie </a:t>
            </a:r>
            <a:endParaRPr lang="pl-PL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Kiedy koncentrujesz się na nauce do sprawdzianu , często nie masz czasu na ćwiczenia fizyczne.</a:t>
            </a:r>
          </a:p>
          <a:p>
            <a:pPr algn="ctr">
              <a:buNone/>
            </a:pPr>
            <a:endParaRPr lang="pl-PL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Jeśli to jednak możliwe, ćwicz od 20 do 30 minut.</a:t>
            </a:r>
          </a:p>
          <a:p>
            <a:pPr algn="ctr">
              <a:buNone/>
            </a:pPr>
            <a:endParaRPr lang="pl-PL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Regularne ćwiczenia są niezbędne , aby efektywnie się uczyć i zachować motywację.</a:t>
            </a:r>
          </a:p>
          <a:p>
            <a:pPr algn="ctr">
              <a:buNone/>
            </a:pPr>
            <a:endParaRPr lang="pl-PL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Ćwiczenia pomagają w myśleniu i koncentracji.</a:t>
            </a:r>
          </a:p>
          <a:p>
            <a:pPr algn="ctr">
              <a:buNone/>
            </a:pPr>
            <a:endParaRPr lang="pl-PL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Badania wykazują ,że nawet lekkie okresy ćwiczeń po nauce poprawiają przypomnienie sobie nowych informacji.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3232944"/>
          </a:xfrm>
        </p:spPr>
        <p:txBody>
          <a:bodyPr>
            <a:normAutofit/>
          </a:bodyPr>
          <a:lstStyle/>
          <a:p>
            <a:pPr algn="ctr"/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 Kluczem motywacji do nauki jest organizacja czasu i pracy oraz umiejętność efektywnego wykorzystywania umysłu.</a:t>
            </a:r>
            <a:endParaRPr lang="pl-PL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214818"/>
            <a:ext cx="8229600" cy="223999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pl-PL" sz="1800" dirty="0" smtClean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>
              <a:buNone/>
            </a:pPr>
            <a:r>
              <a:rPr lang="pl-PL" sz="5000" dirty="0" smtClean="0">
                <a:latin typeface="Times New Roman" pitchFamily="18" charset="0"/>
                <a:cs typeface="Times New Roman" pitchFamily="18" charset="0"/>
                <a:hlinkClick r:id="rId2"/>
              </a:rPr>
              <a:t>Bibliografia </a:t>
            </a:r>
            <a:endParaRPr lang="pl-PL" sz="5000" dirty="0" smtClean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>
              <a:buNone/>
            </a:pPr>
            <a:endParaRPr lang="pl-PL" sz="5000" dirty="0" smtClean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>
              <a:buNone/>
            </a:pPr>
            <a:r>
              <a:rPr lang="pl-PL" sz="5000" dirty="0" smtClean="0">
                <a:latin typeface="Times New Roman" pitchFamily="18" charset="0"/>
                <a:cs typeface="Times New Roman" pitchFamily="18" charset="0"/>
                <a:hlinkClick r:id="rId2"/>
              </a:rPr>
              <a:t>Jak </a:t>
            </a:r>
            <a:r>
              <a:rPr lang="pl-PL" sz="5000" dirty="0" smtClean="0">
                <a:latin typeface="Times New Roman" pitchFamily="18" charset="0"/>
                <a:cs typeface="Times New Roman" pitchFamily="18" charset="0"/>
                <a:hlinkClick r:id="rId2"/>
              </a:rPr>
              <a:t>zmotywować się do nauki? 18 </a:t>
            </a:r>
            <a:r>
              <a:rPr lang="pl-PL" sz="5000" dirty="0" smtClean="0">
                <a:latin typeface="Times New Roman" pitchFamily="18" charset="0"/>
                <a:cs typeface="Times New Roman" pitchFamily="18" charset="0"/>
                <a:hlinkClick r:id="rId2"/>
              </a:rPr>
              <a:t>skutecznych </a:t>
            </a:r>
            <a:r>
              <a:rPr lang="pl-PL" sz="5000" dirty="0" smtClean="0">
                <a:latin typeface="Times New Roman" pitchFamily="18" charset="0"/>
                <a:cs typeface="Times New Roman" pitchFamily="18" charset="0"/>
                <a:hlinkClick r:id="rId2"/>
              </a:rPr>
              <a:t>sposobów (</a:t>
            </a:r>
            <a:r>
              <a:rPr lang="pl-PL" sz="50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jaksieuczyc.pl</a:t>
            </a:r>
            <a:r>
              <a:rPr lang="pl-PL" sz="5000" dirty="0" smtClean="0">
                <a:latin typeface="Times New Roman" pitchFamily="18" charset="0"/>
                <a:cs typeface="Times New Roman" pitchFamily="18" charset="0"/>
                <a:hlinkClick r:id="rId2"/>
              </a:rPr>
              <a:t>)</a:t>
            </a:r>
            <a:endParaRPr lang="pl-PL" sz="50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pl-PL" sz="8600" b="1" dirty="0" smtClean="0">
                <a:latin typeface="Times New Roman" pitchFamily="18" charset="0"/>
                <a:cs typeface="Times New Roman" pitchFamily="18" charset="0"/>
              </a:rPr>
              <a:t>Pedagog Szkolny </a:t>
            </a:r>
            <a:endParaRPr lang="pl-PL" sz="8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45720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Zrozumienie , dlaczego zwlekasz, jest pierwszym krokiem do uzyskania motywacji ! </a:t>
            </a:r>
          </a:p>
          <a:p>
            <a:pPr algn="ctr">
              <a:buNone/>
            </a:pPr>
            <a:endParaRPr lang="pl-PL" b="1" u="sng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pl-PL" b="1" u="sng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Wskazówka </a:t>
            </a:r>
          </a:p>
          <a:p>
            <a:pPr algn="ctr">
              <a:buNone/>
            </a:pPr>
            <a:endParaRPr lang="pl-PL" b="1" u="sng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pl-PL" b="1" u="sng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b="1" u="sng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Poświęć trochę czasu na zastanowienie się, co sprawia, że odkładasz naukę.</a:t>
            </a:r>
          </a:p>
          <a:p>
            <a:pPr algn="ctr">
              <a:buNone/>
            </a:pPr>
            <a:r>
              <a:rPr lang="pl-PL" b="1" u="sng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Umożliwi to zidentyfikowanie, które z poniższych wskazówek pomogą Ci najbardziej.</a:t>
            </a:r>
            <a:endParaRPr lang="pl-PL" b="1" u="sng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trzałka w dół 3"/>
          <p:cNvSpPr/>
          <p:nvPr/>
        </p:nvSpPr>
        <p:spPr>
          <a:xfrm>
            <a:off x="4427984" y="2636912"/>
            <a:ext cx="360040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40962" name="Picture 2" descr="Obraz znaleziony dla: wskazówka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2695575" cy="1905000"/>
          </a:xfrm>
          <a:prstGeom prst="rect">
            <a:avLst/>
          </a:prstGeom>
          <a:noFill/>
        </p:spPr>
      </p:pic>
      <p:pic>
        <p:nvPicPr>
          <p:cNvPr id="6" name="Picture 2" descr="Obraz znaleziony dla: wskazówka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412776"/>
            <a:ext cx="2695575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Zobacz obraz źródłow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1399032"/>
          </a:xfrm>
        </p:spPr>
        <p:txBody>
          <a:bodyPr/>
          <a:lstStyle/>
          <a:p>
            <a:pPr algn="ctr"/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2. Podziel naukę na etapy</a:t>
            </a:r>
            <a:endParaRPr lang="pl-PL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Często główną przyczyną odwlekania jest to ,że zadanie, które jest do wykonania , wydaje się przytłaczające.</a:t>
            </a:r>
          </a:p>
          <a:p>
            <a:pPr>
              <a:buNone/>
            </a:pPr>
            <a:endParaRPr lang="pl-PL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Właśnie wtedy musisz podzielić naukę na etapy i części.</a:t>
            </a:r>
          </a:p>
          <a:p>
            <a:pPr>
              <a:buNone/>
            </a:pPr>
            <a:endParaRPr lang="pl-PL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Podziel każde większe zadanie na mniejsze fragmenty (porcje).</a:t>
            </a:r>
          </a:p>
          <a:p>
            <a:pPr>
              <a:buNone/>
            </a:pPr>
            <a:endParaRPr lang="pl-PL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Zaplanuj dokładnie, ile z tych etapów zrealizujesz  każdego dnia. </a:t>
            </a:r>
            <a:endParaRPr lang="pl-PL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4572000"/>
          </a:xfrm>
        </p:spPr>
        <p:txBody>
          <a:bodyPr/>
          <a:lstStyle/>
          <a:p>
            <a:pPr algn="ctr">
              <a:buNone/>
            </a:pPr>
            <a:r>
              <a:rPr lang="pl-PL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Wskazówka</a:t>
            </a:r>
          </a:p>
          <a:p>
            <a:pPr algn="ctr">
              <a:buNone/>
            </a:pPr>
            <a:endParaRPr lang="pl-PL" b="1" u="sng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pl-PL" b="1" u="sng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pl-PL" b="1" u="sng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b="1" u="sng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Fragment może polegać na przeczytaniu trzech stron podręcznika, rozwiązaniu pięciu  pytań wielokrotnego wyboru lub w znalezieniu w Internecie trzech artykułów źródłowych do Twojej pracy.</a:t>
            </a:r>
            <a:endParaRPr lang="pl-PL" b="1" u="sng" dirty="0">
              <a:solidFill>
                <a:schemeClr val="accent4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trzałka w dół 3"/>
          <p:cNvSpPr/>
          <p:nvPr/>
        </p:nvSpPr>
        <p:spPr>
          <a:xfrm>
            <a:off x="4355976" y="1844824"/>
            <a:ext cx="432048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44034" name="Picture 2" descr="Obraz znaleziony dla: wskazówka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04664"/>
            <a:ext cx="2695575" cy="1905000"/>
          </a:xfrm>
          <a:prstGeom prst="rect">
            <a:avLst/>
          </a:prstGeom>
          <a:noFill/>
        </p:spPr>
      </p:pic>
      <p:pic>
        <p:nvPicPr>
          <p:cNvPr id="6" name="Picture 2" descr="Obraz znaleziony dla: wskazówka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548680"/>
            <a:ext cx="2695575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96752"/>
          </a:xfrm>
        </p:spPr>
        <p:txBody>
          <a:bodyPr/>
          <a:lstStyle/>
          <a:p>
            <a:pPr algn="ctr"/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3. Nagradzaj się </a:t>
            </a:r>
            <a:endParaRPr lang="pl-PL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207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Za każdym razem, gdy zrealizujesz jeden lub dwa etapy nauki , nagradzaj się krótkim okresem relaksu.</a:t>
            </a:r>
          </a:p>
          <a:p>
            <a:pPr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Nagradzanie siebie krótkimi i przyjemnymi przerwami jest ważnym elementem techniki dzielenia nauki na etapy.</a:t>
            </a:r>
          </a:p>
          <a:p>
            <a:pPr algn="ctr">
              <a:buNone/>
            </a:pPr>
            <a:r>
              <a:rPr lang="pl-PL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Może to być:</a:t>
            </a:r>
          </a:p>
          <a:p>
            <a:pPr algn="ctr">
              <a:buFont typeface="Arial" charset="0"/>
              <a:buChar char="•"/>
            </a:pP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pięć minut ulubionej gry na </a:t>
            </a: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smartfonie</a:t>
            </a:r>
            <a:endParaRPr lang="pl-PL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Char char="•"/>
            </a:pP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 krótki spacer lub aktywność ruchowa</a:t>
            </a:r>
          </a:p>
          <a:p>
            <a:pPr algn="ctr">
              <a:buFont typeface="Arial" charset="0"/>
              <a:buChar char="•"/>
            </a:pP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 gra na ulubionym instrumencie </a:t>
            </a:r>
            <a:endParaRPr lang="pl-PL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476672"/>
            <a:ext cx="8964488" cy="590612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Nagrody mają szczególną wartość, kiedy realizujesz cele długoterminowe, jak np. długotrwała nauka do ważnych sprawdzianów czy egzaminów.</a:t>
            </a:r>
          </a:p>
          <a:p>
            <a:pPr algn="just">
              <a:buNone/>
            </a:pPr>
            <a:endParaRPr lang="pl-PL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Realizowanie takich celów jest wyzwaniem, ponieważ będzie wymagało od Ciebie zainwestowania znacznej ilości  czasu i energii. </a:t>
            </a:r>
          </a:p>
          <a:p>
            <a:pPr algn="just">
              <a:buNone/>
            </a:pPr>
            <a:endParaRPr lang="pl-PL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Trudno pozostać zmotywowanym , kiedy na horyzoncie nie widać nagród!</a:t>
            </a:r>
            <a:endParaRPr lang="pl-PL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359</TotalTime>
  <Words>1666</Words>
  <Application>Microsoft Office PowerPoint</Application>
  <PresentationFormat>Pokaz na ekranie (4:3)</PresentationFormat>
  <Paragraphs>189</Paragraphs>
  <Slides>31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31</vt:i4>
      </vt:variant>
    </vt:vector>
  </HeadingPairs>
  <TitlesOfParts>
    <vt:vector size="32" baseType="lpstr">
      <vt:lpstr>Energetyczny</vt:lpstr>
      <vt:lpstr>Jak skutecznie zmotywować się do nauki?</vt:lpstr>
      <vt:lpstr>Slajd 2</vt:lpstr>
      <vt:lpstr>1. Odkryj, dlaczego odkładasz naukę.</vt:lpstr>
      <vt:lpstr>Slajd 4</vt:lpstr>
      <vt:lpstr>Slajd 5</vt:lpstr>
      <vt:lpstr>2. Podziel naukę na etapy</vt:lpstr>
      <vt:lpstr>Slajd 7</vt:lpstr>
      <vt:lpstr>3. Nagradzaj się </vt:lpstr>
      <vt:lpstr>Slajd 9</vt:lpstr>
      <vt:lpstr>4. Wypracuj nawyk nauki </vt:lpstr>
      <vt:lpstr>Slajd 11</vt:lpstr>
      <vt:lpstr>5. Mniej jasność co do tego, dlaczego chcesz się uczyć.</vt:lpstr>
      <vt:lpstr>Slajd 13</vt:lpstr>
      <vt:lpstr>6.Używaj map myśli, aby uporządkować informację</vt:lpstr>
      <vt:lpstr>Slajd 15</vt:lpstr>
      <vt:lpstr>Jak stworzyć mapę myśli?</vt:lpstr>
      <vt:lpstr>7. Uczyń ,,nudny’’ temat interesującym </vt:lpstr>
      <vt:lpstr>Slajd 18</vt:lpstr>
      <vt:lpstr>8. Zrozum temat, a nie tylko go zapamiętaj</vt:lpstr>
      <vt:lpstr>9. Szukaj luk w swoim rozumieniu </vt:lpstr>
      <vt:lpstr>Slajd 21</vt:lpstr>
      <vt:lpstr>10. Ucz się w krótkich seriach np. używając techniki Pomodoro</vt:lpstr>
      <vt:lpstr>Slajd 23</vt:lpstr>
      <vt:lpstr>11. Nie oczekuj, że będziesz czuł się zmotywowany cały czas</vt:lpstr>
      <vt:lpstr>Slajd 25</vt:lpstr>
      <vt:lpstr>12. Ćwicz swój mózg </vt:lpstr>
      <vt:lpstr>Slajd 27</vt:lpstr>
      <vt:lpstr>13. Zorganizuj swój czas</vt:lpstr>
      <vt:lpstr>14. Zaplanuj relaks </vt:lpstr>
      <vt:lpstr>15. Ćwicz regularnie </vt:lpstr>
      <vt:lpstr> Kluczem motywacji do nauki jest organizacja czasu i pracy oraz umiejętność efektywnego wykorzystywania umysłu.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skutecznie zmotywować się do nauki?</dc:title>
  <dc:creator>uczeń</dc:creator>
  <cp:lastModifiedBy>48503</cp:lastModifiedBy>
  <cp:revision>31</cp:revision>
  <dcterms:created xsi:type="dcterms:W3CDTF">2021-02-15T07:04:49Z</dcterms:created>
  <dcterms:modified xsi:type="dcterms:W3CDTF">2021-02-16T18:39:43Z</dcterms:modified>
</cp:coreProperties>
</file>