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66" r:id="rId11"/>
    <p:sldId id="268" r:id="rId12"/>
    <p:sldId id="269" r:id="rId13"/>
    <p:sldId id="270" r:id="rId14"/>
    <p:sldId id="271" r:id="rId15"/>
    <p:sldId id="272" r:id="rId16"/>
    <p:sldId id="281" r:id="rId17"/>
    <p:sldId id="273" r:id="rId18"/>
    <p:sldId id="275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8F67B-FE5A-4E66-ADF8-4D69E7E0AEAF}" v="741" dt="2021-03-15T14:55:07.056"/>
    <p1510:client id="{658AB49F-C04D-2000-A37A-809D3DEFABBB}" v="335" dt="2021-03-15T15:52:39.867"/>
    <p1510:client id="{66972E31-B9BF-8D91-A7C2-805DDD89C26B}" v="412" dt="2021-03-15T16:59:34.714"/>
    <p1510:client id="{FD88B49F-60B2-2000-BE7D-4E7C320FC27B}" v="120" dt="2021-03-15T15:17:58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zewnętrzne, niebo, trawa, skała&#10;&#10;Opis wygenerowany automatycznie">
            <a:extLst>
              <a:ext uri="{FF2B5EF4-FFF2-40B4-BE49-F238E27FC236}">
                <a16:creationId xmlns:a16="http://schemas.microsoft.com/office/drawing/2014/main" id="{FABE76F7-85C0-440E-B541-791A2F245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2644" y="-1501517"/>
            <a:ext cx="10067059" cy="46571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7200" b="1">
                <a:solidFill>
                  <a:schemeClr val="accent6"/>
                </a:solidFill>
                <a:latin typeface="Cavolini"/>
                <a:cs typeface="Calibri Light"/>
              </a:rPr>
              <a:t>IRLANDIA</a:t>
            </a:r>
            <a:endParaRPr lang="pl-PL" sz="7200" b="1">
              <a:solidFill>
                <a:schemeClr val="accent6"/>
              </a:solidFill>
              <a:latin typeface="Cavolini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0551" y="7483725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8A238-CB0D-4CD5-A4F3-F736E0A2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Autofit/>
          </a:bodyPr>
          <a:lstStyle/>
          <a:p>
            <a:pPr algn="ctr"/>
            <a:r>
              <a:rPr lang="pl-PL" sz="5400" b="1">
                <a:solidFill>
                  <a:schemeClr val="accent6"/>
                </a:solidFill>
                <a:latin typeface="Cavolini"/>
                <a:cs typeface="Calibri Light" panose="020F0302020204030204"/>
              </a:rPr>
              <a:t>TRADYCJE W IRLANDII</a:t>
            </a:r>
            <a:endParaRPr lang="pl-PL" b="1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12BC12-802E-4B9B-9216-88BD5CB1E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95495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pl-PL" sz="1400" b="1">
                <a:ea typeface="+mn-lt"/>
                <a:cs typeface="+mn-lt"/>
              </a:rPr>
              <a:t>Claddagh ring </a:t>
            </a:r>
            <a:r>
              <a:rPr lang="pl-PL" sz="1400">
                <a:ea typeface="+mn-lt"/>
                <a:cs typeface="+mn-lt"/>
              </a:rPr>
              <a:t>to tradycyjny irlandzki pierścionek, który wręczany jest na dowód przyjaźni, często pełni rolę pierścionka zaręczynowego albo obrączki ślubnej. </a:t>
            </a:r>
            <a:endParaRPr lang="pl-PL" sz="1400"/>
          </a:p>
          <a:p>
            <a:pPr marL="342900" indent="-342900"/>
            <a:r>
              <a:rPr lang="pl-PL" sz="1400">
                <a:ea typeface="+mn-lt"/>
                <a:cs typeface="+mn-lt"/>
              </a:rPr>
              <a:t>Życie Irlandczyków od zawsze obracało się wokół muzyki, która obok legend i baśni stanowi część kulturowego dziedzictwa Irlandii.Typowe melodie taneczne to </a:t>
            </a:r>
            <a:r>
              <a:rPr lang="pl-PL" sz="1400" b="1">
                <a:ea typeface="+mn-lt"/>
                <a:cs typeface="+mn-lt"/>
              </a:rPr>
              <a:t>jigi, reele i hornpipes</a:t>
            </a:r>
            <a:r>
              <a:rPr lang="pl-PL" sz="1400">
                <a:ea typeface="+mn-lt"/>
                <a:cs typeface="+mn-lt"/>
              </a:rPr>
              <a:t>. Kwintesencją irlandzkiej muzyki są pieśni w języku rodzimym, z których najważniejsze należą do tradycji </a:t>
            </a:r>
            <a:r>
              <a:rPr lang="pl-PL" sz="1400" b="1">
                <a:ea typeface="+mn-lt"/>
                <a:cs typeface="+mn-lt"/>
              </a:rPr>
              <a:t>sean nós</a:t>
            </a:r>
            <a:r>
              <a:rPr lang="pl-PL" sz="1400">
                <a:ea typeface="+mn-lt"/>
                <a:cs typeface="+mn-lt"/>
              </a:rPr>
              <a:t>.</a:t>
            </a:r>
          </a:p>
          <a:p>
            <a:pPr marL="342900" indent="-342900"/>
            <a:r>
              <a:rPr lang="pl-PL" sz="1400">
                <a:ea typeface="+mn-lt"/>
                <a:cs typeface="+mn-lt"/>
              </a:rPr>
              <a:t>Irlandczycy wierzą, że ślub wzięty w ostatnim dniu starego roku przyniesie im szczęście. Maj uważany jest za miesiąc pechowy. Stare powiedzenie mówi, że w poniedziałek bierze się ślub dla pieniędzy, we wtorek dla zdrowia, we czwartek dla Boga, w piątek na straty, środa to dzień najlepszy, a niedziela to żaden dzień.</a:t>
            </a:r>
            <a:endParaRPr lang="pl-PL" sz="1400">
              <a:cs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24DFC04A-939D-45FC-AC21-BA95463AD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6" r="1849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6262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0FB794-D30E-4F28-9D4F-AB7DC948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5400" b="1">
                <a:solidFill>
                  <a:schemeClr val="accent6"/>
                </a:solidFill>
                <a:latin typeface="Cavolini"/>
                <a:cs typeface="Cavolini"/>
              </a:rPr>
              <a:t>Dzień Świętego Patryka</a:t>
            </a:r>
            <a:endParaRPr lang="pl-PL">
              <a:solidFill>
                <a:schemeClr val="accent6"/>
              </a:solidFill>
            </a:endParaRPr>
          </a:p>
          <a:p>
            <a:endParaRPr lang="pl-PL" sz="400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F65790-9670-448A-A26A-7C65A60C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2000">
                <a:ea typeface="+mn-lt"/>
                <a:cs typeface="+mn-lt"/>
              </a:rPr>
              <a:t>Dzień Świętego Patryka – irlandzkie święto narodowe i religijne obchodzone 17 marca, święto patrona Irlandii – św. Patryka.</a:t>
            </a:r>
            <a:endParaRPr lang="pl-PL" sz="2000">
              <a:cs typeface="Calibri" panose="020F0502020204030204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276B933E-7601-4E52-A12A-5F807C1A2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84" b="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35649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8DCAA2-D956-41DC-80F1-0D8F42E3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pPr algn="ctr"/>
            <a:r>
              <a:rPr lang="pl-PL" sz="5400" b="1">
                <a:solidFill>
                  <a:schemeClr val="accent6"/>
                </a:solidFill>
                <a:latin typeface="Cavolini"/>
                <a:cs typeface="Calibri Light"/>
              </a:rPr>
              <a:t>ŚWIĘTY PATRYK</a:t>
            </a:r>
            <a:endParaRPr lang="pl-PL" sz="4000" b="1">
              <a:solidFill>
                <a:schemeClr val="accent6"/>
              </a:solidFill>
              <a:latin typeface="Cavolini"/>
              <a:cs typeface="Cavolin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95DDC5-2AD4-4751-960D-40058274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2000">
                <a:ea typeface="+mn-lt"/>
                <a:cs typeface="+mn-lt"/>
              </a:rPr>
              <a:t>Święty Patryk – biskup i apostoł Irlandii, święty Kościoła katolickiego, misjonarz i organizator życia religijnego w Irlandii.</a:t>
            </a:r>
            <a:endParaRPr lang="pl-PL" sz="2000">
              <a:cs typeface="Calibri" panose="020F0502020204030204"/>
            </a:endParaRPr>
          </a:p>
        </p:txBody>
      </p:sp>
      <p:pic>
        <p:nvPicPr>
          <p:cNvPr id="5" name="Obraz 5" descr="Obraz zawierający tekst, osoba, zielony&#10;&#10;Opis wygenerowany automatycznie">
            <a:extLst>
              <a:ext uri="{FF2B5EF4-FFF2-40B4-BE49-F238E27FC236}">
                <a16:creationId xmlns:a16="http://schemas.microsoft.com/office/drawing/2014/main" id="{3198AE23-81AD-485E-A2AB-BD7E30D87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760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1230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3727F90-B959-4DA6-92BE-6426E533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Autofit/>
          </a:bodyPr>
          <a:lstStyle/>
          <a:p>
            <a:pPr algn="ctr"/>
            <a:r>
              <a:rPr lang="pl-PL" sz="5400" b="1">
                <a:solidFill>
                  <a:schemeClr val="accent6"/>
                </a:solidFill>
                <a:latin typeface="Cavolini"/>
                <a:ea typeface="+mj-lt"/>
                <a:cs typeface="+mj-lt"/>
              </a:rPr>
              <a:t>Pochodzenie święta</a:t>
            </a:r>
            <a:endParaRPr lang="pl-PL" sz="5400">
              <a:solidFill>
                <a:schemeClr val="accent6"/>
              </a:solidFill>
              <a:latin typeface="Cavolini"/>
              <a:cs typeface="Cavolini"/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okno, budynek, kolorowy&#10;&#10;Opis wygenerowany automatycznie">
            <a:extLst>
              <a:ext uri="{FF2B5EF4-FFF2-40B4-BE49-F238E27FC236}">
                <a16:creationId xmlns:a16="http://schemas.microsoft.com/office/drawing/2014/main" id="{7EF3FB98-D6FD-4A1E-9C18-A9DBEEEF8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139" r="14526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8D2EF-57F2-4E21-B3C2-D5E050F80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pl-PL" sz="2000">
                <a:solidFill>
                  <a:srgbClr val="000000"/>
                </a:solidFill>
                <a:ea typeface="+mn-lt"/>
                <a:cs typeface="+mn-lt"/>
              </a:rPr>
              <a:t>Święty Patryk nie był pierwszym misjonarzem Irlandii, mimo tego to właśnie on wniósł wielki wkład w nową kulturę i krzepienie w tym kraju ducha chrześcijaństwa. On też przyczynił się do tego, że Irlandia</a:t>
            </a:r>
            <a:r>
              <a:rPr lang="pl-PL" sz="2000" b="1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pl-PL" sz="2000">
                <a:solidFill>
                  <a:srgbClr val="000000"/>
                </a:solidFill>
                <a:ea typeface="+mn-lt"/>
                <a:cs typeface="+mn-lt"/>
              </a:rPr>
              <a:t>przyjęła chrzest i została ewangelizowana. Święty Patryk</a:t>
            </a:r>
            <a:r>
              <a:rPr lang="pl-PL" sz="2000" b="1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pl-PL" sz="2000">
                <a:solidFill>
                  <a:srgbClr val="000000"/>
                </a:solidFill>
                <a:ea typeface="+mn-lt"/>
                <a:cs typeface="+mn-lt"/>
              </a:rPr>
              <a:t>zniósł pogaństwo z Druidów w Tatrze, wodzów i królów chrzcząc ich w świętych studniach. Święto to obchodzi się 17 marca każdego roku upamiętniając śmierć świętego. </a:t>
            </a:r>
            <a:endParaRPr lang="pl-PL" sz="200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8420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1D04D8-45AE-465A-B9BF-37EEE988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1" y="184783"/>
            <a:ext cx="4543209" cy="2903482"/>
          </a:xfrm>
        </p:spPr>
        <p:txBody>
          <a:bodyPr>
            <a:noAutofit/>
          </a:bodyPr>
          <a:lstStyle/>
          <a:p>
            <a:pPr algn="ctr"/>
            <a:r>
              <a:rPr lang="pl-PL" sz="4800" b="1">
                <a:solidFill>
                  <a:schemeClr val="accent6"/>
                </a:solidFill>
                <a:latin typeface="Cavolini"/>
                <a:cs typeface="Calibri"/>
              </a:rPr>
              <a:t>Świąteczne tradycje</a:t>
            </a:r>
            <a:endParaRPr lang="pl-PL" sz="4800">
              <a:solidFill>
                <a:schemeClr val="accent6"/>
              </a:solidFill>
              <a:latin typeface="Cavolini"/>
              <a:cs typeface="Cavolin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97C2A4-3539-4849-8E3E-39187CC91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pl-PL" sz="2000">
                <a:ea typeface="+mn-lt"/>
                <a:cs typeface="+mn-lt"/>
              </a:rPr>
              <a:t> Dzień święta Świętego Patryka jest wolny od pracy. Na ulicach, w barach i w domach króluje kolor zielony, irlandzkie piwo, irlandzkie jedzenie i zabawy, irlandzka muzyka oraz liczne parady trwające pięć dni.</a:t>
            </a:r>
            <a:endParaRPr lang="pl-PL" sz="2000">
              <a:cs typeface="Calibri" panose="020F0502020204030204"/>
            </a:endParaRPr>
          </a:p>
        </p:txBody>
      </p:sp>
      <p:pic>
        <p:nvPicPr>
          <p:cNvPr id="4" name="Obraz 4" descr="Obraz zawierający zielony, wewnątrz&#10;&#10;Opis wygenerowany automatycznie">
            <a:extLst>
              <a:ext uri="{FF2B5EF4-FFF2-40B4-BE49-F238E27FC236}">
                <a16:creationId xmlns:a16="http://schemas.microsoft.com/office/drawing/2014/main" id="{B279EBE4-4174-44B4-ADCA-7C5F5ABAA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16112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zewnętrzne, roślina, liść, paproć&#10;&#10;Opis wygenerowany automatycznie">
            <a:extLst>
              <a:ext uri="{FF2B5EF4-FFF2-40B4-BE49-F238E27FC236}">
                <a16:creationId xmlns:a16="http://schemas.microsoft.com/office/drawing/2014/main" id="{415929E3-7B1B-4AD4-B666-535104707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397" b="1540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816B72-3FB4-4539-ABDB-3F03A1A8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Autofit/>
          </a:bodyPr>
          <a:lstStyle/>
          <a:p>
            <a:pPr algn="ctr"/>
            <a:r>
              <a:rPr lang="pl-PL" sz="4800" b="1">
                <a:solidFill>
                  <a:schemeClr val="accent6"/>
                </a:solidFill>
                <a:latin typeface="Cavolini"/>
                <a:cs typeface="Calibri Light"/>
              </a:rPr>
              <a:t>SYMBOL ŚWIĘTEGO PATRYKA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0A27CB-5895-4842-859F-E0A9C828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213" y="2051463"/>
            <a:ext cx="4062642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1800">
                <a:ea typeface="+mn-lt"/>
                <a:cs typeface="+mn-lt"/>
              </a:rPr>
              <a:t>Głównym symbolem święta jest </a:t>
            </a:r>
            <a:r>
              <a:rPr lang="pl-PL" sz="1800" b="1" err="1">
                <a:ea typeface="+mn-lt"/>
                <a:cs typeface="+mn-lt"/>
              </a:rPr>
              <a:t>shamrock</a:t>
            </a:r>
            <a:r>
              <a:rPr lang="pl-PL" sz="1800">
                <a:ea typeface="+mn-lt"/>
                <a:cs typeface="+mn-lt"/>
              </a:rPr>
              <a:t>, która jest także jednym z symboli związanych tradycyjnie z Irlandią. Według legendy o św. Patryku, wykorzystał on tę roślinę aby wyjaśniać pierwszym irlandzkim chrześcijanom dogmat o Trójcy Świętej. Jego atrybutami są również często węże, które według innej legendy przepędził z Irlandii.</a:t>
            </a:r>
            <a:endParaRPr lang="pl-PL" sz="1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8578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088CDFA-552E-466D-A52F-E6FE58A89188}"/>
              </a:ext>
            </a:extLst>
          </p:cNvPr>
          <p:cNvSpPr txBox="1"/>
          <p:nvPr/>
        </p:nvSpPr>
        <p:spPr>
          <a:xfrm>
            <a:off x="604406" y="1585484"/>
            <a:ext cx="3799425" cy="31432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Z </a:t>
            </a:r>
            <a:r>
              <a:rPr lang="en-US" sz="1700" dirty="0" err="1"/>
              <a:t>świętem</a:t>
            </a:r>
            <a:r>
              <a:rPr lang="en-US" sz="1700" dirty="0"/>
              <a:t> </a:t>
            </a:r>
            <a:r>
              <a:rPr lang="en-US" sz="1700" dirty="0" err="1"/>
              <a:t>Świętego</a:t>
            </a:r>
            <a:r>
              <a:rPr lang="en-US" sz="1700" dirty="0"/>
              <a:t> </a:t>
            </a:r>
            <a:r>
              <a:rPr lang="en-US" sz="1700" dirty="0" err="1"/>
              <a:t>Patryka</a:t>
            </a:r>
            <a:r>
              <a:rPr lang="en-US" sz="1700" dirty="0"/>
              <a:t> </a:t>
            </a:r>
            <a:r>
              <a:rPr lang="en-US" sz="1700" dirty="0" err="1"/>
              <a:t>często</a:t>
            </a:r>
            <a:r>
              <a:rPr lang="en-US" sz="1700" dirty="0"/>
              <a:t> </a:t>
            </a:r>
            <a:r>
              <a:rPr lang="en-US" sz="1700" dirty="0" err="1"/>
              <a:t>kojarzone</a:t>
            </a:r>
            <a:r>
              <a:rPr lang="en-US" sz="1700" dirty="0"/>
              <a:t> </a:t>
            </a:r>
            <a:r>
              <a:rPr lang="en-US" sz="1700" dirty="0" err="1"/>
              <a:t>są</a:t>
            </a:r>
            <a:r>
              <a:rPr lang="en-US" sz="1700" dirty="0"/>
              <a:t> </a:t>
            </a:r>
            <a:r>
              <a:rPr lang="en-US" sz="1700" dirty="0" err="1"/>
              <a:t>też</a:t>
            </a:r>
            <a:r>
              <a:rPr lang="en-US" sz="1700" dirty="0"/>
              <a:t> - </a:t>
            </a:r>
            <a:r>
              <a:rPr lang="en-US" sz="1700" dirty="0" err="1"/>
              <a:t>leprechauny</a:t>
            </a:r>
            <a:r>
              <a:rPr lang="en-US" sz="1700" dirty="0"/>
              <a:t> to </a:t>
            </a:r>
            <a:r>
              <a:rPr lang="en-US" sz="1700" dirty="0" err="1"/>
              <a:t>skrzaty</a:t>
            </a:r>
            <a:r>
              <a:rPr lang="en-US" sz="1700" dirty="0"/>
              <a:t> </a:t>
            </a:r>
            <a:r>
              <a:rPr lang="en-US" sz="1700" dirty="0" err="1"/>
              <a:t>zamieszkujące</a:t>
            </a:r>
            <a:r>
              <a:rPr lang="en-US" sz="1700" dirty="0"/>
              <a:t> </a:t>
            </a:r>
            <a:r>
              <a:rPr lang="en-US" sz="1700" dirty="0" err="1"/>
              <a:t>Irlandię</a:t>
            </a:r>
            <a:r>
              <a:rPr lang="en-US" sz="1700" dirty="0"/>
              <a:t>. </a:t>
            </a:r>
            <a:r>
              <a:rPr lang="en-US" sz="1700" dirty="0" err="1"/>
              <a:t>Są</a:t>
            </a:r>
            <a:r>
              <a:rPr lang="en-US" sz="1700" dirty="0"/>
              <a:t> </a:t>
            </a:r>
            <a:r>
              <a:rPr lang="en-US" sz="1700" dirty="0" err="1"/>
              <a:t>małe</a:t>
            </a:r>
            <a:r>
              <a:rPr lang="en-US" sz="1700" dirty="0"/>
              <a:t>, </a:t>
            </a:r>
            <a:r>
              <a:rPr lang="en-US" sz="1700" dirty="0" err="1"/>
              <a:t>noszą</a:t>
            </a:r>
            <a:r>
              <a:rPr lang="en-US" sz="1700" dirty="0"/>
              <a:t> </a:t>
            </a:r>
            <a:r>
              <a:rPr lang="en-US" sz="1700" dirty="0" err="1"/>
              <a:t>zielone</a:t>
            </a:r>
            <a:r>
              <a:rPr lang="en-US" sz="1700" dirty="0"/>
              <a:t> </a:t>
            </a:r>
            <a:r>
              <a:rPr lang="en-US" sz="1700" dirty="0" err="1"/>
              <a:t>kubraczki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wysokie</a:t>
            </a:r>
            <a:r>
              <a:rPr lang="en-US" sz="1700" dirty="0"/>
              <a:t>, </a:t>
            </a:r>
            <a:r>
              <a:rPr lang="en-US" sz="1700" dirty="0" err="1"/>
              <a:t>zielone</a:t>
            </a:r>
            <a:r>
              <a:rPr lang="en-US" sz="1700" dirty="0"/>
              <a:t> </a:t>
            </a:r>
            <a:r>
              <a:rPr lang="en-US" sz="1700" dirty="0" err="1"/>
              <a:t>kapelusze</a:t>
            </a:r>
            <a:r>
              <a:rPr lang="en-US" sz="1700" dirty="0"/>
              <a:t>. </a:t>
            </a:r>
            <a:r>
              <a:rPr lang="en-US" sz="1700" dirty="0" err="1"/>
              <a:t>Są</a:t>
            </a:r>
            <a:r>
              <a:rPr lang="en-US" sz="1700" dirty="0"/>
              <a:t> </a:t>
            </a:r>
            <a:r>
              <a:rPr lang="en-US" sz="1700" dirty="0" err="1"/>
              <a:t>bogate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bardzo</a:t>
            </a:r>
            <a:r>
              <a:rPr lang="en-US" sz="1700" dirty="0"/>
              <a:t> </a:t>
            </a:r>
            <a:r>
              <a:rPr lang="en-US" sz="1700" dirty="0" err="1"/>
              <a:t>złośliwe</a:t>
            </a:r>
            <a:r>
              <a:rPr lang="en-US" sz="1700" dirty="0"/>
              <a:t>. </a:t>
            </a:r>
            <a:r>
              <a:rPr lang="en-US" sz="1700" dirty="0" err="1"/>
              <a:t>Czasami</a:t>
            </a:r>
            <a:r>
              <a:rPr lang="en-US" sz="1700" dirty="0"/>
              <a:t> </a:t>
            </a:r>
            <a:r>
              <a:rPr lang="en-US" sz="1700" dirty="0" err="1"/>
              <a:t>pomagają</a:t>
            </a:r>
            <a:r>
              <a:rPr lang="en-US" sz="1700" dirty="0"/>
              <a:t> w </a:t>
            </a:r>
            <a:r>
              <a:rPr lang="en-US" sz="1700" dirty="0" err="1"/>
              <a:t>pracach</a:t>
            </a:r>
            <a:r>
              <a:rPr lang="en-US" sz="1700" dirty="0"/>
              <a:t> </a:t>
            </a:r>
            <a:r>
              <a:rPr lang="en-US" sz="1700" dirty="0" err="1"/>
              <a:t>domowych</a:t>
            </a:r>
            <a:r>
              <a:rPr lang="en-US" sz="1700" dirty="0"/>
              <a:t>, ale </a:t>
            </a:r>
            <a:r>
              <a:rPr lang="en-US" sz="1700" dirty="0" err="1"/>
              <a:t>zazwyczaj</a:t>
            </a:r>
            <a:r>
              <a:rPr lang="en-US" sz="1700" dirty="0"/>
              <a:t> </a:t>
            </a:r>
            <a:r>
              <a:rPr lang="en-US" sz="1700" dirty="0" err="1"/>
              <a:t>płatają</a:t>
            </a:r>
            <a:r>
              <a:rPr lang="en-US" sz="1700" dirty="0"/>
              <a:t> </a:t>
            </a:r>
            <a:r>
              <a:rPr lang="en-US" sz="1700" dirty="0" err="1"/>
              <a:t>figle</a:t>
            </a:r>
            <a:r>
              <a:rPr lang="en-US" sz="1700" dirty="0"/>
              <a:t>. </a:t>
            </a:r>
            <a:r>
              <a:rPr lang="en-US" sz="1700" dirty="0" err="1"/>
              <a:t>Podobno</a:t>
            </a:r>
            <a:r>
              <a:rPr lang="en-US" sz="1700" dirty="0"/>
              <a:t> </a:t>
            </a:r>
            <a:r>
              <a:rPr lang="en-US" sz="1700" dirty="0" err="1"/>
              <a:t>wiedzą</a:t>
            </a:r>
            <a:r>
              <a:rPr lang="en-US" sz="1700" dirty="0"/>
              <a:t> </a:t>
            </a:r>
            <a:r>
              <a:rPr lang="en-US" sz="1700" dirty="0" err="1"/>
              <a:t>gdzie</a:t>
            </a:r>
            <a:r>
              <a:rPr lang="en-US" sz="1700" dirty="0"/>
              <a:t> </a:t>
            </a:r>
            <a:r>
              <a:rPr lang="en-US" sz="1700" dirty="0" err="1"/>
              <a:t>zakopany</a:t>
            </a:r>
            <a:r>
              <a:rPr lang="en-US" sz="1700" dirty="0"/>
              <a:t> jest </a:t>
            </a:r>
            <a:r>
              <a:rPr lang="en-US" sz="1700" dirty="0" err="1"/>
              <a:t>skarb</a:t>
            </a:r>
            <a:r>
              <a:rPr lang="en-US" sz="1700" dirty="0"/>
              <a:t>, ale </a:t>
            </a:r>
            <a:r>
              <a:rPr lang="en-US" sz="1700" dirty="0" err="1"/>
              <a:t>nie</a:t>
            </a:r>
            <a:r>
              <a:rPr lang="en-US" sz="1700" dirty="0"/>
              <a:t> </a:t>
            </a:r>
            <a:r>
              <a:rPr lang="en-US" sz="1700" dirty="0" err="1"/>
              <a:t>wyjawia</a:t>
            </a:r>
            <a:r>
              <a:rPr lang="en-US" sz="1700" dirty="0"/>
              <a:t> </a:t>
            </a:r>
            <a:r>
              <a:rPr lang="en-US" sz="1700" dirty="0" err="1"/>
              <a:t>tego</a:t>
            </a:r>
            <a:r>
              <a:rPr lang="en-US" sz="1700" dirty="0"/>
              <a:t> </a:t>
            </a:r>
            <a:r>
              <a:rPr lang="en-US" sz="1700" dirty="0" err="1"/>
              <a:t>sekretu</a:t>
            </a:r>
            <a:r>
              <a:rPr lang="en-US" sz="1700" dirty="0"/>
              <a:t>. A </a:t>
            </a:r>
            <a:r>
              <a:rPr lang="en-US" sz="1700" dirty="0" err="1"/>
              <a:t>jeśli</a:t>
            </a:r>
            <a:r>
              <a:rPr lang="en-US" sz="1700" dirty="0"/>
              <a:t> </a:t>
            </a:r>
            <a:r>
              <a:rPr lang="en-US" sz="1700" dirty="0" err="1"/>
              <a:t>powiedzą</a:t>
            </a:r>
            <a:r>
              <a:rPr lang="en-US" sz="1700" dirty="0"/>
              <a:t>, to </a:t>
            </a:r>
            <a:r>
              <a:rPr lang="en-US" sz="1700" dirty="0" err="1"/>
              <a:t>skłamią</a:t>
            </a:r>
            <a:r>
              <a:rPr lang="en-US" sz="1700" dirty="0"/>
              <a:t>. </a:t>
            </a:r>
            <a:r>
              <a:rPr lang="en-US" sz="1700" dirty="0" err="1"/>
              <a:t>Według</a:t>
            </a:r>
            <a:r>
              <a:rPr lang="en-US" sz="1700" dirty="0"/>
              <a:t> </a:t>
            </a:r>
            <a:r>
              <a:rPr lang="en-US" sz="1700" dirty="0" err="1"/>
              <a:t>legendy</a:t>
            </a:r>
            <a:r>
              <a:rPr lang="en-US" sz="1700" dirty="0"/>
              <a:t> </a:t>
            </a:r>
            <a:r>
              <a:rPr lang="en-US" sz="1700" dirty="0" err="1"/>
              <a:t>garnek</a:t>
            </a:r>
            <a:r>
              <a:rPr lang="en-US" sz="1700" dirty="0"/>
              <a:t> </a:t>
            </a:r>
            <a:r>
              <a:rPr lang="en-US" sz="1700" dirty="0" err="1"/>
              <a:t>ze</a:t>
            </a:r>
            <a:r>
              <a:rPr lang="en-US" sz="1700" dirty="0"/>
              <a:t> </a:t>
            </a:r>
            <a:r>
              <a:rPr lang="en-US" sz="1700" dirty="0" err="1"/>
              <a:t>złotem</a:t>
            </a:r>
            <a:r>
              <a:rPr lang="en-US" sz="1700" dirty="0"/>
              <a:t> </a:t>
            </a:r>
            <a:r>
              <a:rPr lang="en-US" sz="1700" dirty="0" err="1"/>
              <a:t>znajduje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końcu</a:t>
            </a:r>
            <a:r>
              <a:rPr lang="en-US" sz="1700" dirty="0"/>
              <a:t> </a:t>
            </a:r>
            <a:r>
              <a:rPr lang="en-US" sz="1700" dirty="0" err="1"/>
              <a:t>tęczy</a:t>
            </a:r>
            <a:r>
              <a:rPr lang="en-US" sz="1700" dirty="0"/>
              <a:t>.</a:t>
            </a:r>
            <a:endParaRPr lang="pl-PL" dirty="0">
              <a:cs typeface="Calibri" panose="020F0502020204030204"/>
            </a:endParaRPr>
          </a:p>
        </p:txBody>
      </p:sp>
      <p:pic>
        <p:nvPicPr>
          <p:cNvPr id="4" name="Obraz 4" descr="Obraz zawierający lego, zabawka&#10;&#10;Opis wygenerowany automatycznie">
            <a:extLst>
              <a:ext uri="{FF2B5EF4-FFF2-40B4-BE49-F238E27FC236}">
                <a16:creationId xmlns:a16="http://schemas.microsoft.com/office/drawing/2014/main" id="{E33E30A1-33A4-4EE9-8FA0-4E2CC1E49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5668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zielony, osoba, mężczyzna, noszenie&#10;&#10;Opis wygenerowany automatycznie">
            <a:extLst>
              <a:ext uri="{FF2B5EF4-FFF2-40B4-BE49-F238E27FC236}">
                <a16:creationId xmlns:a16="http://schemas.microsoft.com/office/drawing/2014/main" id="{CE38B978-2DBC-42C3-925A-C407B738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18" b="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Obraz 4" descr="Obraz zawierający osoba, zewnętrzne, zielony, grupa&#10;&#10;Opis wygenerowany automatycznie">
            <a:extLst>
              <a:ext uri="{FF2B5EF4-FFF2-40B4-BE49-F238E27FC236}">
                <a16:creationId xmlns:a16="http://schemas.microsoft.com/office/drawing/2014/main" id="{BC3F56C7-AD21-4F72-B91A-77F66F33D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79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8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A69734-39B8-4821-8F56-9AACC0DA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20" y="556467"/>
            <a:ext cx="4832802" cy="1191629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chemeClr val="accent6"/>
                </a:solidFill>
                <a:latin typeface="Cavolini"/>
                <a:cs typeface="Calibri Light"/>
              </a:rPr>
              <a:t>OBCHODY ŚWIĘTA ŚWIĘTEGO PATRYKA</a:t>
            </a:r>
            <a:endParaRPr lang="pl-PL" sz="4000" dirty="0">
              <a:solidFill>
                <a:schemeClr val="accent6"/>
              </a:solidFill>
              <a:latin typeface="Cavolini"/>
              <a:cs typeface="Calibri Light" panose="020F03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0C1A39-E023-412C-A788-EDA2A2DB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746406"/>
            <a:ext cx="4832803" cy="36643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2000" dirty="0">
                <a:ea typeface="+mn-lt"/>
                <a:cs typeface="+mn-lt"/>
              </a:rPr>
              <a:t>Najważniejszą tradycją obchodów dnia św. Patryka jest noszenie ubrań w kolorze zielonym. Zielony to narodowy kolor Irlandii, nawiązujący do trawiastego krajobrazu wyspy i symbolizujący koniczynę przypisywaną tradycyjnie świętemu Patrykowi. Irlandczycy w wielu miastach organizują festyny i uliczne pochody, w których dominuje właśnie zieleń. </a:t>
            </a:r>
            <a:endParaRPr lang="pl-PL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2560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F2DD31-63B8-42E2-A4A8-46A13E8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53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>
                <a:solidFill>
                  <a:schemeClr val="accent6"/>
                </a:solidFill>
                <a:latin typeface="Cavolini"/>
                <a:cs typeface="Calibri Light"/>
              </a:rPr>
              <a:t>DZIĘKUJĘ ZA UWAGĘ!!!</a:t>
            </a:r>
            <a:endParaRPr lang="pl-PL" b="1">
              <a:solidFill>
                <a:schemeClr val="accent6"/>
              </a:solidFill>
              <a:latin typeface="Cavolini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C1C4BE-BE20-40C9-8A0F-E912D2481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 dirty="0">
              <a:cs typeface="Calibri" panose="020F0502020204030204"/>
            </a:endParaRPr>
          </a:p>
          <a:p>
            <a:pPr marL="0" indent="0">
              <a:buNone/>
            </a:pPr>
            <a:endParaRPr lang="pl-PL" dirty="0">
              <a:cs typeface="Calibri" panose="020F0502020204030204"/>
            </a:endParaRPr>
          </a:p>
          <a:p>
            <a:pPr marL="0" indent="0">
              <a:buNone/>
            </a:pPr>
            <a:r>
              <a:rPr lang="pl-PL" sz="2400" dirty="0">
                <a:cs typeface="Calibri" panose="020F0502020204030204"/>
              </a:rPr>
              <a:t>Źródła: </a:t>
            </a:r>
            <a:r>
              <a:rPr lang="pl-PL" sz="2000" dirty="0">
                <a:cs typeface="Calibri" panose="020F0502020204030204"/>
              </a:rPr>
              <a:t>Wikipedia,</a:t>
            </a:r>
            <a:r>
              <a:rPr lang="pl-PL" sz="2000">
                <a:ea typeface="+mn-lt"/>
                <a:cs typeface="+mn-lt"/>
              </a:rPr>
              <a:t> Lovetotravel.pl, Tripadvisor</a:t>
            </a:r>
          </a:p>
          <a:p>
            <a:pPr marL="0" indent="0">
              <a:buNone/>
            </a:pPr>
            <a:r>
              <a:rPr lang="pl-PL" sz="2400">
                <a:cs typeface="Calibri" panose="020F0502020204030204"/>
              </a:rPr>
              <a:t>Prezentację wykonał: Kamil Bugla</a:t>
            </a:r>
            <a:endParaRPr lang="pl-PL" sz="2400" dirty="0">
              <a:cs typeface="Calibri" panose="020F0502020204030204"/>
            </a:endParaRPr>
          </a:p>
        </p:txBody>
      </p:sp>
      <p:pic>
        <p:nvPicPr>
          <p:cNvPr id="4" name="Obraz 4" descr="Obraz zawierający kufel, zabawka, lalka&#10;&#10;Opis wygenerowany automatycznie">
            <a:extLst>
              <a:ext uri="{FF2B5EF4-FFF2-40B4-BE49-F238E27FC236}">
                <a16:creationId xmlns:a16="http://schemas.microsoft.com/office/drawing/2014/main" id="{3F7F2EA0-64D8-4B8B-8869-BC7DB7673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243" y="3361025"/>
            <a:ext cx="2351809" cy="3045402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B531D074-DDC1-4ACB-A77E-85CC932F1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99" y="4547378"/>
            <a:ext cx="1556905" cy="1858992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0BC7167C-7526-4CF2-8F0E-59113CE45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772" y="857252"/>
            <a:ext cx="1733549" cy="1714499"/>
          </a:xfrm>
          <a:prstGeom prst="rect">
            <a:avLst/>
          </a:prstGeom>
        </p:spPr>
      </p:pic>
      <p:pic>
        <p:nvPicPr>
          <p:cNvPr id="7" name="Obraz 7" descr="Obraz zawierający owoce&#10;&#10;Opis wygenerowany automatycznie">
            <a:extLst>
              <a:ext uri="{FF2B5EF4-FFF2-40B4-BE49-F238E27FC236}">
                <a16:creationId xmlns:a16="http://schemas.microsoft.com/office/drawing/2014/main" id="{2D073479-8DD1-41A2-8131-D04AB91A7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98" y="727364"/>
            <a:ext cx="17335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2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64E1018-8366-4219-9317-452BF116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7" y="5605229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>
                <a:solidFill>
                  <a:schemeClr val="accent6"/>
                </a:solidFill>
                <a:latin typeface="Cavolini"/>
                <a:cs typeface="Cavolini"/>
              </a:rPr>
              <a:t>IRLANDIA – HERB, FLAGA I HYMN</a:t>
            </a:r>
          </a:p>
        </p:txBody>
      </p:sp>
      <p:pic>
        <p:nvPicPr>
          <p:cNvPr id="5" name="Obraz 5" descr="Obraz zawierający tekst, harfa&#10;&#10;Opis wygenerowany automatycznie">
            <a:extLst>
              <a:ext uri="{FF2B5EF4-FFF2-40B4-BE49-F238E27FC236}">
                <a16:creationId xmlns:a16="http://schemas.microsoft.com/office/drawing/2014/main" id="{2B704788-CC3D-474D-90C9-60954532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44" y="307731"/>
            <a:ext cx="3111001" cy="3997637"/>
          </a:xfrm>
          <a:prstGeom prst="rect">
            <a:avLst/>
          </a:prstGeom>
        </p:spPr>
      </p:pic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8652DD7A-F872-4932-A310-4DE68BC1C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164189"/>
            <a:ext cx="3433324" cy="228472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stół&#10;&#10;Opis wygenerowany automatycznie">
            <a:extLst>
              <a:ext uri="{FF2B5EF4-FFF2-40B4-BE49-F238E27FC236}">
                <a16:creationId xmlns:a16="http://schemas.microsoft.com/office/drawing/2014/main" id="{7CC77B98-5D73-4EA2-826D-59654830E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52516" y="330045"/>
            <a:ext cx="2818334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711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05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5E988E-3352-4EF6-A838-8619AA11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accent6"/>
                </a:solidFill>
                <a:latin typeface="Cavolini"/>
                <a:cs typeface="Calibri Light"/>
              </a:rPr>
              <a:t>POŁOŻENIE IRLANDII</a:t>
            </a:r>
            <a:endParaRPr lang="pl-PL" b="1">
              <a:solidFill>
                <a:schemeClr val="accent6"/>
              </a:solidFill>
              <a:latin typeface="Cavolini"/>
              <a:cs typeface="Cavolini"/>
            </a:endParaRPr>
          </a:p>
        </p:txBody>
      </p:sp>
      <p:pic>
        <p:nvPicPr>
          <p:cNvPr id="5" name="Obraz 5" descr="Obraz zawierający mapa&#10;&#10;Opis wygenerowany automatycznie">
            <a:extLst>
              <a:ext uri="{FF2B5EF4-FFF2-40B4-BE49-F238E27FC236}">
                <a16:creationId xmlns:a16="http://schemas.microsoft.com/office/drawing/2014/main" id="{5AB5D2D4-6E10-4250-A902-B83555C0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6" r="1" b="3241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294EBE85-EA32-4A98-A6EF-08F95DB56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0" r="19829" b="2"/>
          <a:stretch/>
        </p:blipFill>
        <p:spPr>
          <a:xfrm>
            <a:off x="3855669" y="2454901"/>
            <a:ext cx="3442803" cy="40802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933975-4EFC-4EF4-B315-8034C16A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pl-PL" sz="2400" b="1">
                <a:solidFill>
                  <a:schemeClr val="bg1"/>
                </a:solidFill>
                <a:cs typeface="Calibri" panose="020F0502020204030204"/>
              </a:rPr>
              <a:t>Irlandia to państwo wyspiarskie położone w zachodniej części Europy.</a:t>
            </a:r>
            <a:endParaRPr lang="pl-PL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40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4257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miasto&#10;&#10;Opis wygenerowany automatycznie">
            <a:extLst>
              <a:ext uri="{FF2B5EF4-FFF2-40B4-BE49-F238E27FC236}">
                <a16:creationId xmlns:a16="http://schemas.microsoft.com/office/drawing/2014/main" id="{2EFE4067-B9AA-4703-83E7-8FA4846E7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31" r="2" b="1794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971FF70D-DD97-44D1-9971-F5F3FA2F6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77" r="10992" b="3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6" name="Obraz 6" descr="Obraz zawierający woda, zewnętrzne, most, niebo&#10;&#10;Opis wygenerowany automatycznie">
            <a:extLst>
              <a:ext uri="{FF2B5EF4-FFF2-40B4-BE49-F238E27FC236}">
                <a16:creationId xmlns:a16="http://schemas.microsoft.com/office/drawing/2014/main" id="{5CD78C2C-8502-43FE-AFC0-757DCE1413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97" r="-1" b="9315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0F89CA9-4CCB-44E7-B5E8-68F38537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30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chemeClr val="accent6"/>
                </a:solidFill>
                <a:latin typeface="Cavolini"/>
                <a:cs typeface="Cavolini"/>
              </a:rPr>
              <a:t>STOLICA IRLANDII</a:t>
            </a:r>
            <a:r>
              <a:rPr lang="en-US" kern="1200">
                <a:latin typeface="+mj-lt"/>
                <a:ea typeface="+mj-ea"/>
                <a:cs typeface="+mj-cs"/>
              </a:rPr>
              <a:t> </a:t>
            </a:r>
            <a:endParaRPr lang="pl-PL"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3E4B92-262D-4A6B-9742-0CDB5605B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5638800"/>
            <a:ext cx="5505814" cy="6467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kern="120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Stolicą</a:t>
            </a:r>
            <a:r>
              <a:rPr lang="en-US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Irlandii</a:t>
            </a:r>
            <a:r>
              <a:rPr lang="en-US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jednym</a:t>
            </a:r>
            <a:r>
              <a:rPr lang="en-US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sz="2000" kern="120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najpiękniejszych</a:t>
            </a:r>
            <a:r>
              <a:rPr lang="en-US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miast</a:t>
            </a:r>
            <a:r>
              <a:rPr lang="en-US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w </a:t>
            </a:r>
            <a:r>
              <a:rPr lang="en-US" sz="2000" kern="120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Europie</a:t>
            </a:r>
            <a:r>
              <a:rPr lang="en-US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jest Dublin.</a:t>
            </a:r>
            <a:endParaRPr lang="pl-PL">
              <a:solidFill>
                <a:schemeClr val="accent6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5258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Obraz zawierający zewnętrzne, niebo, przyroda, góra&#10;&#10;Opis wygenerowany automatycznie">
            <a:extLst>
              <a:ext uri="{FF2B5EF4-FFF2-40B4-BE49-F238E27FC236}">
                <a16:creationId xmlns:a16="http://schemas.microsoft.com/office/drawing/2014/main" id="{589739C6-AD4D-4483-B5E0-B5170B493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431" b="324"/>
          <a:stretch/>
        </p:blipFill>
        <p:spPr>
          <a:xfrm>
            <a:off x="-4" y="-6"/>
            <a:ext cx="12192000" cy="685595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D2900F5-8DA2-44EF-BA8E-EBD6E1AE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5" y="4963834"/>
            <a:ext cx="5734174" cy="1325563"/>
          </a:xfrm>
        </p:spPr>
        <p:txBody>
          <a:bodyPr>
            <a:noAutofit/>
          </a:bodyPr>
          <a:lstStyle/>
          <a:p>
            <a:pPr algn="ctr"/>
            <a:r>
              <a:rPr lang="pl-PL" sz="4800" b="1">
                <a:solidFill>
                  <a:schemeClr val="accent6"/>
                </a:solidFill>
                <a:latin typeface="Cavolini"/>
                <a:cs typeface="Calibri Light"/>
              </a:rPr>
              <a:t>NAJPIEKNIEJSZE MIEJSCA W IRLANDII</a:t>
            </a:r>
            <a:endParaRPr lang="pl-PL" sz="4800" b="1">
              <a:solidFill>
                <a:schemeClr val="accent6"/>
              </a:solidFill>
              <a:latin typeface="Cavolini"/>
              <a:cs typeface="Cavolini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9AEF11-2431-4AD5-907F-2108E449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543" y="7478618"/>
            <a:ext cx="4558309" cy="3181684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217" y="267240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699625FC-5043-4C4E-B022-02729E12E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4" r="28755" b="-3"/>
          <a:stretch/>
        </p:blipFill>
        <p:spPr>
          <a:xfrm>
            <a:off x="5925809" y="283700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Obraz 4" descr="Obraz zawierający trawa, drzewo, zewnętrzne, roślina&#10;&#10;Opis wygenerowany automatycznie">
            <a:extLst>
              <a:ext uri="{FF2B5EF4-FFF2-40B4-BE49-F238E27FC236}">
                <a16:creationId xmlns:a16="http://schemas.microsoft.com/office/drawing/2014/main" id="{433C9F37-BF21-4484-A69E-80B157B447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61" r="1" b="1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BFC77B5-F38E-4A7D-80BD-C3A10B717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4334" y="4032250"/>
            <a:ext cx="3227666" cy="2825750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7" descr="Obraz zawierający drzewo, zewnętrzne, zielony, las&#10;&#10;Opis wygenerowany automatycznie">
            <a:extLst>
              <a:ext uri="{FF2B5EF4-FFF2-40B4-BE49-F238E27FC236}">
                <a16:creationId xmlns:a16="http://schemas.microsoft.com/office/drawing/2014/main" id="{B4C74729-5A19-405F-AC0E-FF4C7E8D00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90" r="21878" b="-4"/>
          <a:stretch/>
        </p:blipFill>
        <p:spPr>
          <a:xfrm>
            <a:off x="9129290" y="4197216"/>
            <a:ext cx="3062710" cy="2660795"/>
          </a:xfrm>
          <a:custGeom>
            <a:avLst/>
            <a:gdLst/>
            <a:ahLst/>
            <a:cxnLst/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2917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niebo, woda, zewnętrzne, łódź&#10;&#10;Opis wygenerowany automatycznie">
            <a:extLst>
              <a:ext uri="{FF2B5EF4-FFF2-40B4-BE49-F238E27FC236}">
                <a16:creationId xmlns:a16="http://schemas.microsoft.com/office/drawing/2014/main" id="{569200E1-85FB-44FD-AA91-CF67A0C3E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13" r="1" b="1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5BF45422-64E6-4A43-A689-575BEE822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43" b="17019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B217E8-C7ED-405C-8873-77D82FDC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37466"/>
            <a:ext cx="5266155" cy="1325563"/>
          </a:xfrm>
        </p:spPr>
        <p:txBody>
          <a:bodyPr>
            <a:noAutofit/>
          </a:bodyPr>
          <a:lstStyle/>
          <a:p>
            <a:pPr algn="ctr"/>
            <a:r>
              <a:rPr lang="pl-PL" sz="4000" b="1">
                <a:solidFill>
                  <a:schemeClr val="accent6"/>
                </a:solidFill>
                <a:latin typeface="Cavolini"/>
                <a:cs typeface="Calibri Light"/>
              </a:rPr>
              <a:t>MIEJSCA W IRLANDII, KTÓRE WARTO ODWIEDZIĆ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CB6E0A-214D-4188-8331-F3BACAFAF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559465"/>
            <a:ext cx="3941499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sz="2000"/>
              <a:t>1.Shannon</a:t>
            </a:r>
          </a:p>
          <a:p>
            <a:pPr algn="ctr">
              <a:buNone/>
            </a:pPr>
            <a:r>
              <a:rPr lang="pl-PL" sz="2000">
                <a:ea typeface="+mn-lt"/>
                <a:cs typeface="+mn-lt"/>
              </a:rPr>
              <a:t>Irlandzkie miasto znane z kompleksu </a:t>
            </a:r>
            <a:r>
              <a:rPr lang="pl-PL" sz="2000" err="1">
                <a:ea typeface="+mn-lt"/>
                <a:cs typeface="+mn-lt"/>
              </a:rPr>
              <a:t>Atlantic</a:t>
            </a:r>
            <a:r>
              <a:rPr lang="pl-PL" sz="200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AirVenture</a:t>
            </a:r>
            <a:r>
              <a:rPr lang="pl-PL" sz="2000">
                <a:ea typeface="+mn-lt"/>
                <a:cs typeface="+mn-lt"/>
              </a:rPr>
              <a:t> oraz pobliskich zamków </a:t>
            </a:r>
            <a:r>
              <a:rPr lang="pl-PL" sz="2000" err="1">
                <a:ea typeface="+mn-lt"/>
                <a:cs typeface="+mn-lt"/>
              </a:rPr>
              <a:t>Bunratty</a:t>
            </a:r>
            <a:r>
              <a:rPr lang="pl-PL" sz="2000">
                <a:ea typeface="+mn-lt"/>
                <a:cs typeface="+mn-lt"/>
              </a:rPr>
              <a:t> i </a:t>
            </a:r>
            <a:r>
              <a:rPr lang="pl-PL" sz="2000" err="1">
                <a:ea typeface="+mn-lt"/>
                <a:cs typeface="+mn-lt"/>
              </a:rPr>
              <a:t>Knappogue</a:t>
            </a:r>
            <a:r>
              <a:rPr lang="pl-PL" sz="2000">
                <a:ea typeface="+mn-lt"/>
                <a:cs typeface="+mn-lt"/>
              </a:rPr>
              <a:t>.</a:t>
            </a:r>
            <a:endParaRPr lang="pl-PL" sz="2000">
              <a:cs typeface="Calibri" panose="020F0502020204030204"/>
            </a:endParaRPr>
          </a:p>
          <a:p>
            <a:pPr marL="0" indent="0">
              <a:buNone/>
            </a:pPr>
            <a:endParaRPr lang="pl-PL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851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FFA4A28-78B6-44AA-954F-90827AA7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1800" y="7518819"/>
            <a:ext cx="4391024" cy="1173700"/>
          </a:xfrm>
        </p:spPr>
        <p:txBody>
          <a:bodyPr anchor="t">
            <a:normAutofit/>
          </a:bodyPr>
          <a:lstStyle/>
          <a:p>
            <a:endParaRPr lang="pl-PL" sz="400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5" name="Obraz 5" descr="Obraz zawierający trawa, budynek, zewnętrzne, łuk&#10;&#10;Opis wygenerowany automatycznie">
            <a:extLst>
              <a:ext uri="{FF2B5EF4-FFF2-40B4-BE49-F238E27FC236}">
                <a16:creationId xmlns:a16="http://schemas.microsoft.com/office/drawing/2014/main" id="{21BA0D1F-9720-463E-BF19-5861A4B43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58" r="9828" b="-1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4" name="Obraz 4" descr="Obraz zawierający zewnętrzne, woda, przyroda, otoczone&#10;&#10;Opis wygenerowany automatycznie">
            <a:extLst>
              <a:ext uri="{FF2B5EF4-FFF2-40B4-BE49-F238E27FC236}">
                <a16:creationId xmlns:a16="http://schemas.microsoft.com/office/drawing/2014/main" id="{7E827A7D-FE1C-4B70-8352-823DC8C54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08" r="-2" b="-2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6" name="Obraz 6" descr="Obraz zawierający drzewo, zewnętrzne, niebo, woda&#10;&#10;Opis wygenerowany automatycznie">
            <a:extLst>
              <a:ext uri="{FF2B5EF4-FFF2-40B4-BE49-F238E27FC236}">
                <a16:creationId xmlns:a16="http://schemas.microsoft.com/office/drawing/2014/main" id="{B8F00DC0-A243-4893-9720-1CE5A41FF0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58" r="19524" b="2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0" name="Group 23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9F6C23-D469-4BD5-8CD6-C0BCB6F1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57" y="5026040"/>
            <a:ext cx="10437955" cy="107741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chemeClr val="bg1">
                    <a:alpha val="80000"/>
                  </a:schemeClr>
                </a:solidFill>
                <a:cs typeface="Calibri" panose="020F0502020204030204"/>
              </a:rPr>
              <a:t>2.</a:t>
            </a:r>
            <a:r>
              <a:rPr lang="pl-PL" sz="2000">
                <a:solidFill>
                  <a:schemeClr val="bg1">
                    <a:alpha val="80000"/>
                  </a:schemeClr>
                </a:solidFill>
              </a:rPr>
              <a:t>Blarney</a:t>
            </a:r>
          </a:p>
          <a:p>
            <a:pPr>
              <a:buNone/>
            </a:pPr>
            <a:r>
              <a:rPr lang="pl-PL" sz="20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Irlandzka wioska słynąca z kamienia, zamku i tkalni </a:t>
            </a:r>
            <a:r>
              <a:rPr lang="pl-PL" sz="2000" err="1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Blarney</a:t>
            </a:r>
            <a:r>
              <a:rPr lang="pl-PL" sz="20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.</a:t>
            </a:r>
            <a:endParaRPr lang="pl-PL" sz="2000">
              <a:solidFill>
                <a:schemeClr val="bg1">
                  <a:alpha val="80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pl-PL" sz="2000">
              <a:solidFill>
                <a:schemeClr val="bg1">
                  <a:alpha val="8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3805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:a16="http://schemas.microsoft.com/office/drawing/2014/main" id="{93A1B3FC-EF33-4FD8-BCF1-D314EDA7C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48" r="-1" b="-1"/>
          <a:stretch/>
        </p:blipFill>
        <p:spPr>
          <a:xfrm>
            <a:off x="9512" y="10"/>
            <a:ext cx="12182474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2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2352" y="0"/>
            <a:ext cx="6089647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budynek, zewnętrzne, niebo, kościół&#10;&#10;Opis wygenerowany automatycznie">
            <a:extLst>
              <a:ext uri="{FF2B5EF4-FFF2-40B4-BE49-F238E27FC236}">
                <a16:creationId xmlns:a16="http://schemas.microsoft.com/office/drawing/2014/main" id="{114EA8A4-AB0B-43DF-978C-F4CC979977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0" r="22038" b="-3"/>
          <a:stretch/>
        </p:blipFill>
        <p:spPr>
          <a:xfrm>
            <a:off x="6742641" y="643466"/>
            <a:ext cx="2312987" cy="2377440"/>
          </a:xfrm>
          <a:prstGeom prst="rect">
            <a:avLst/>
          </a:prstGeom>
        </p:spPr>
      </p:pic>
      <p:pic>
        <p:nvPicPr>
          <p:cNvPr id="5" name="Obraz 5" descr="Obraz zawierający przyroda, rafa, woda, pływanie&#10;&#10;Opis wygenerowany automatycznie">
            <a:extLst>
              <a:ext uri="{FF2B5EF4-FFF2-40B4-BE49-F238E27FC236}">
                <a16:creationId xmlns:a16="http://schemas.microsoft.com/office/drawing/2014/main" id="{482A3FAE-5DA8-4BE9-866B-328D64199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" r="2495" b="-7"/>
          <a:stretch/>
        </p:blipFill>
        <p:spPr>
          <a:xfrm>
            <a:off x="9216507" y="643468"/>
            <a:ext cx="2312987" cy="237575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37715D-3FC9-4B2C-8A6A-852F5683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640" y="3429000"/>
            <a:ext cx="4796367" cy="26228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pl-PL" sz="1800"/>
              <a:t>3. Galway</a:t>
            </a:r>
          </a:p>
          <a:p>
            <a:pPr>
              <a:buNone/>
            </a:pPr>
            <a:r>
              <a:rPr lang="pl-PL" sz="1800">
                <a:ea typeface="+mn-lt"/>
                <a:cs typeface="+mn-lt"/>
              </a:rPr>
              <a:t>Irlandzkie miasto z placem Eyre, średniowiecznym kościołem św. Mikołaja i dynamiczną sceną artystyczną.</a:t>
            </a:r>
            <a:endParaRPr lang="pl-PL" sz="1800"/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AFD7CE-739D-43F0-BD01-70B581E0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0" y="7479167"/>
            <a:ext cx="5419721" cy="1183350"/>
          </a:xfrm>
        </p:spPr>
        <p:txBody>
          <a:bodyPr>
            <a:normAutofit/>
          </a:bodyPr>
          <a:lstStyle/>
          <a:p>
            <a:endParaRPr lang="pl-PL" sz="4000"/>
          </a:p>
        </p:txBody>
      </p:sp>
    </p:spTree>
    <p:extLst>
      <p:ext uri="{BB962C8B-B14F-4D97-AF65-F5344CB8AC3E}">
        <p14:creationId xmlns:p14="http://schemas.microsoft.com/office/powerpoint/2010/main" val="939051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C35A348-C5D6-4112-9FDD-93A493B0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E05B05-F552-45D8-9F65-6E079780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40" y="4367387"/>
            <a:ext cx="6143626" cy="1616877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4.Dingle</a:t>
            </a:r>
          </a:p>
          <a:p>
            <a:pPr algn="ctr"/>
            <a:r>
              <a:rPr lang="en-US" sz="2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Irlandzkojęzyczny</a:t>
            </a: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obszar</a:t>
            </a: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z </a:t>
            </a:r>
            <a:r>
              <a:rPr lang="en-US" sz="2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uroczymi</a:t>
            </a: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miastami</a:t>
            </a: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górami</a:t>
            </a: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najbardziej</a:t>
            </a: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wysuniętym</a:t>
            </a: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zachód</a:t>
            </a: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Przylądkiem</a:t>
            </a: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Dunmore.</a:t>
            </a:r>
            <a:endParaRPr lang="en-US" sz="2000" kern="1200">
              <a:solidFill>
                <a:schemeClr val="bg1"/>
              </a:solidFill>
              <a:latin typeface="+mj-lt"/>
              <a:cs typeface="Calibri Light"/>
            </a:endParaRPr>
          </a:p>
          <a:p>
            <a:endParaRPr lang="en-US" sz="2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5" descr="Obraz zawierający trawa, góra, zewnętrzne, przyroda&#10;&#10;Opis wygenerowany automatycznie">
            <a:extLst>
              <a:ext uri="{FF2B5EF4-FFF2-40B4-BE49-F238E27FC236}">
                <a16:creationId xmlns:a16="http://schemas.microsoft.com/office/drawing/2014/main" id="{A167AE9B-5328-41A6-A35F-5018720FF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0" r="20071" b="1"/>
          <a:stretch/>
        </p:blipFill>
        <p:spPr>
          <a:xfrm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</p:spPr>
      </p:pic>
      <p:pic>
        <p:nvPicPr>
          <p:cNvPr id="3" name="Obraz 3" descr="Obraz zawierający góra, niebo, zewnętrzne, przyroda&#10;&#10;Opis wygenerowany automatycznie">
            <a:extLst>
              <a:ext uri="{FF2B5EF4-FFF2-40B4-BE49-F238E27FC236}">
                <a16:creationId xmlns:a16="http://schemas.microsoft.com/office/drawing/2014/main" id="{4ED14613-C9F2-4D29-8D42-133D00750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28" r="23699" b="3"/>
          <a:stretch/>
        </p:blipFill>
        <p:spPr>
          <a:xfrm>
            <a:off x="4191002" y="1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</p:spPr>
      </p:pic>
      <p:pic>
        <p:nvPicPr>
          <p:cNvPr id="4" name="Obraz 4" descr="Obraz zawierający niebo, zewnętrzne, woda, plaża&#10;&#10;Opis wygenerowany automatycznie">
            <a:extLst>
              <a:ext uri="{FF2B5EF4-FFF2-40B4-BE49-F238E27FC236}">
                <a16:creationId xmlns:a16="http://schemas.microsoft.com/office/drawing/2014/main" id="{25DC052D-0BD7-4D99-9B62-33C2C2389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23" r="5393" b="2"/>
          <a:stretch/>
        </p:blipFill>
        <p:spPr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7117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18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IRLANDIA</vt:lpstr>
      <vt:lpstr>IRLANDIA – HERB, FLAGA I HYMN</vt:lpstr>
      <vt:lpstr>POŁOŻENIE IRLANDII</vt:lpstr>
      <vt:lpstr>STOLICA IRLANDII </vt:lpstr>
      <vt:lpstr>NAJPIEKNIEJSZE MIEJSCA W IRLANDII</vt:lpstr>
      <vt:lpstr>MIEJSCA W IRLANDII, KTÓRE WARTO ODWIEDZIĆ</vt:lpstr>
      <vt:lpstr>Prezentacja programu PowerPoint</vt:lpstr>
      <vt:lpstr>Prezentacja programu PowerPoint</vt:lpstr>
      <vt:lpstr>4.Dingle Irlandzkojęzyczny obszar z uroczymi miastami, górami i najbardziej wysuniętym na zachód Przylądkiem Dunmore. </vt:lpstr>
      <vt:lpstr>TRADYCJE W IRLANDII</vt:lpstr>
      <vt:lpstr>Dzień Świętego Patryka </vt:lpstr>
      <vt:lpstr>ŚWIĘTY PATRYK</vt:lpstr>
      <vt:lpstr>Pochodzenie święta</vt:lpstr>
      <vt:lpstr>Świąteczne tradycje</vt:lpstr>
      <vt:lpstr>SYMBOL ŚWIĘTEGO PATRYKA</vt:lpstr>
      <vt:lpstr>Prezentacja programu PowerPoint</vt:lpstr>
      <vt:lpstr>OBCHODY ŚWIĘTA ŚWIĘTEGO PATRYKA</vt:lpstr>
      <vt:lpstr>DZIĘKUJĘ ZA UWAGĘ!!!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114</cp:revision>
  <dcterms:created xsi:type="dcterms:W3CDTF">2021-03-15T12:05:03Z</dcterms:created>
  <dcterms:modified xsi:type="dcterms:W3CDTF">2021-03-16T15:56:49Z</dcterms:modified>
</cp:coreProperties>
</file>