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19CA-71BD-41B5-AB15-9676BF9A41BF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B613-7775-47F6-AD44-D27ECCF0C3B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19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19CA-71BD-41B5-AB15-9676BF9A41BF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B613-7775-47F6-AD44-D27ECCF0C3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849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19CA-71BD-41B5-AB15-9676BF9A41BF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B613-7775-47F6-AD44-D27ECCF0C3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51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19CA-71BD-41B5-AB15-9676BF9A41BF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B613-7775-47F6-AD44-D27ECCF0C3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07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19CA-71BD-41B5-AB15-9676BF9A41BF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B613-7775-47F6-AD44-D27ECCF0C3B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4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19CA-71BD-41B5-AB15-9676BF9A41BF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B613-7775-47F6-AD44-D27ECCF0C3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3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19CA-71BD-41B5-AB15-9676BF9A41BF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B613-7775-47F6-AD44-D27ECCF0C3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50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19CA-71BD-41B5-AB15-9676BF9A41BF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B613-7775-47F6-AD44-D27ECCF0C3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70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19CA-71BD-41B5-AB15-9676BF9A41BF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B613-7775-47F6-AD44-D27ECCF0C3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38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49C19CA-71BD-41B5-AB15-9676BF9A41BF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ADB613-7775-47F6-AD44-D27ECCF0C3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5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19CA-71BD-41B5-AB15-9676BF9A41BF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B613-7775-47F6-AD44-D27ECCF0C3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39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49C19CA-71BD-41B5-AB15-9676BF9A41BF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ADB613-7775-47F6-AD44-D27ECCF0C3B9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9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D159194-13FA-4839-A1D4-E0D40A848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Wybrane choroby przenoszone drogą płciową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CD8F4EE-1D5E-4768-A548-1463CADDA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3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1BAC15-300F-4755-BED8-5D801A4D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50"/>
            <a:ext cx="10515600" cy="1325563"/>
          </a:xfrm>
        </p:spPr>
        <p:txBody>
          <a:bodyPr>
            <a:noAutofit/>
          </a:bodyPr>
          <a:lstStyle/>
          <a:p>
            <a:r>
              <a:rPr lang="pl-P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Choroby przenoszone drogą płciową (</a:t>
            </a:r>
            <a:r>
              <a:rPr lang="pl-PL" sz="5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ChPDP</a:t>
            </a:r>
            <a:r>
              <a:rPr lang="pl-P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l-PL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5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DC1A9F9-5DF0-406C-A59C-A6F76A68B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38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grupa chorób zakaźnych, przenoszonych na drodze kontaktów płciowych z zarażoną osobą.</a:t>
            </a:r>
          </a:p>
          <a:p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265963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5CF81D86-BDBA-477C-B7DD-8D359BB99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9D2A63-6BC2-4F58-A2DE-E02820BB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GB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Chlamydi</a:t>
            </a:r>
            <a:r>
              <a:rPr lang="pl-PL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oza</a:t>
            </a: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625C3D7-791B-46F4-9ECB-85D2D9ADF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75" r="30185" b="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65F3E9C-EF11-4F8F-A621-399C7A3E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27BD11D-C698-44E9-A612-111532CD1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17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Czynnik chorobotwórczy</a:t>
            </a:r>
            <a:endParaRPr lang="pl-PL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pl-PL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Bakterie </a:t>
            </a:r>
            <a:r>
              <a:rPr lang="pl-PL" sz="17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Chlamydia trachomatis</a:t>
            </a:r>
            <a:endParaRPr lang="pl-PL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l-PL" sz="17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Objawy</a:t>
            </a:r>
            <a:endParaRPr lang="pl-PL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pl-PL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wielu przypadkach chlamydioza przebiega bezobjawowo, ale mogą wystąpić:</a:t>
            </a: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kobiet – upławy z pochwy, bóle brzucha, ból w trakcie oddawania moczu</a:t>
            </a: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mężczyzn – upławy z penisa, zapalenie jąder, podrażnienie penisa</a:t>
            </a: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sz="17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dzieci – zakażenie oczu, zapalenie płuc</a:t>
            </a:r>
          </a:p>
          <a:p>
            <a:pPr>
              <a:spcBef>
                <a:spcPts val="0"/>
              </a:spcBef>
            </a:pPr>
            <a:r>
              <a:rPr lang="pl-PL" sz="17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Droga zakażenia</a:t>
            </a:r>
            <a:endParaRPr lang="pl-PL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Kontakty płciowe: dopochwowe, analne i oralne</a:t>
            </a: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kobiet w ciąży może dojść do zakażenia płodu</a:t>
            </a:r>
          </a:p>
          <a:p>
            <a:pPr>
              <a:spcBef>
                <a:spcPts val="0"/>
              </a:spcBef>
            </a:pPr>
            <a:endParaRPr lang="pl-PL" sz="1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8AA064E-5F6E-4024-BC28-EDDC3DFC7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3B29638-4838-4B9B-B9DB-96E542BAF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015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CF81D86-BDBA-477C-B7DD-8D359BB99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243AEE-E541-4406-9309-CB54303F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pl-PL" sz="37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Opryszczka narządów płciowych</a:t>
            </a:r>
            <a:r>
              <a:rPr lang="pl-PL" sz="3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3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70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7CAAC58-72E9-45EE-8CD6-CE7734F42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1" r="24850" b="-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65F3E9C-EF11-4F8F-A621-399C7A3E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AB9A471-D5F0-4885-8718-7047752E8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marL="457200">
              <a:spcBef>
                <a:spcPts val="0"/>
              </a:spcBef>
            </a:pP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Czynnik chorobotwórczy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>
              <a:spcBef>
                <a:spcPts val="0"/>
              </a:spcBef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Wirus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Herpes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Simplex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Objawy nawracające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wielu przypadkach zakażenie przebiega bezobjawowo, ale bezobjawowi nosiciele mogą być źródłem zakażenia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Objawy mogą pojawić się 26 dni od momentu zakażenia i obejmują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swędzenie/mrowienie w obrębie narządów płciowych lub odbytu </a:t>
            </a:r>
          </a:p>
          <a:p>
            <a:pPr marL="1200150" lvl="2" indent="-28575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małe pęcherzyki wypełnione płynem i bolesne owrzodzenia </a:t>
            </a:r>
          </a:p>
          <a:p>
            <a:pPr marL="1200150" lvl="2" indent="-28575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ból podczas oddawania moczu</a:t>
            </a:r>
          </a:p>
          <a:p>
            <a:pPr marL="1200150" lvl="2" indent="-28575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objawy grypopodobne</a:t>
            </a:r>
          </a:p>
          <a:p>
            <a:pPr marL="457200">
              <a:spcBef>
                <a:spcPts val="0"/>
              </a:spcBef>
            </a:pP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Droga zakażenia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 bezpośredni (skóra-skóra)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pl-P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8AA064E-5F6E-4024-BC28-EDDC3DFC7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3B29638-4838-4B9B-B9DB-96E542BAF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205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CF81D86-BDBA-477C-B7DD-8D359BB99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B0C008-600C-47BD-AD3A-F8ED2389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pl-PL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Rzeżączka</a:t>
            </a: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6615042-0389-4FF6-A8CC-FC1261BD0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70" r="25926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65F3E9C-EF11-4F8F-A621-399C7A3E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4C1B996-643B-4A85-A435-1681966A5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marL="457200">
              <a:spcBef>
                <a:spcPts val="0"/>
              </a:spcBef>
            </a:pP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Czynnik chorobotwórczy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>
              <a:spcBef>
                <a:spcPts val="0"/>
              </a:spcBef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Bakterie </a:t>
            </a:r>
            <a:r>
              <a:rPr lang="pl-PL" i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Neisseria</a:t>
            </a:r>
            <a:r>
              <a:rPr lang="pl-PL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gonorrhoeae</a:t>
            </a:r>
            <a:r>
              <a:rPr lang="pl-PL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dwoinka rzeżączki</a:t>
            </a:r>
            <a:r>
              <a:rPr lang="pl-PL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spcBef>
                <a:spcPts val="0"/>
              </a:spcBef>
            </a:pP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Objawy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Objawy ujawniają się u ponad połowy zakażonych kobiet i ponad 90% zakażonych mężczyzn</a:t>
            </a: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Objawy mogą dotyczyć narządów płciowych, odbytu, odbytnicy, czy gardła  i obejmują</a:t>
            </a:r>
          </a:p>
          <a:p>
            <a:pPr marL="1200150" lvl="2" indent="-28575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Rzadkie, wodniste upławy z pochwy lub penisa, czasem o żółtym lub zielonym zabarwieniu i bolesność w trakcie oddawania moczu</a:t>
            </a:r>
          </a:p>
          <a:p>
            <a:pPr marL="457200">
              <a:spcBef>
                <a:spcPts val="0"/>
              </a:spcBef>
            </a:pP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Drogi </a:t>
            </a:r>
            <a:r>
              <a:rPr lang="pl-PL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zakażnia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Kontakty płciowe</a:t>
            </a:r>
          </a:p>
          <a:p>
            <a:pPr>
              <a:spcBef>
                <a:spcPts val="0"/>
              </a:spcBef>
            </a:pPr>
            <a:endParaRPr lang="pl-P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8AA064E-5F6E-4024-BC28-EDDC3DFC7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3B29638-4838-4B9B-B9DB-96E542BAF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287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CF81D86-BDBA-477C-B7DD-8D359BB99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03F8C3-3915-47AE-8E22-1FB0C690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pl-PL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Kiła (syfilis)</a:t>
            </a: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35B5072-A14B-4029-AB27-F74DB0035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4" r="28968" b="-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65F3E9C-EF11-4F8F-A621-399C7A3E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180A471-75AD-4043-86BD-7BABA5111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Czynnik chorobotwórczy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Bakteria - krętek blady, </a:t>
            </a:r>
            <a:r>
              <a:rPr lang="pl-PL" i="1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Treponema</a:t>
            </a:r>
            <a:r>
              <a:rPr lang="pl-PL" i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i="1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pallidum</a:t>
            </a:r>
            <a:r>
              <a:rPr lang="pl-PL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l-PL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Objawy 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owrzodzenia na narządach płciowych, </a:t>
            </a: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czerwona wysypka na ciele, bóle głowy, kości i stawów,</a:t>
            </a: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wielu latach utajenia zapalenie stawów, uszkodzenie serca i układu nerwowego (wcześnie wykryta jest całkowicie uleczalna, nieleczona kończy się śmiercią!), </a:t>
            </a:r>
          </a:p>
          <a:p>
            <a:pPr>
              <a:spcBef>
                <a:spcPts val="0"/>
              </a:spcBef>
            </a:pPr>
            <a:r>
              <a:rPr lang="pl-PL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Drogi zakażenia</a:t>
            </a:r>
            <a:endParaRPr lang="pl-PL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droga płciowa i z matki na dziecko przed lub podczas porodu</a:t>
            </a:r>
          </a:p>
          <a:p>
            <a:pPr>
              <a:spcBef>
                <a:spcPts val="0"/>
              </a:spcBef>
            </a:pPr>
            <a:endParaRPr lang="pl-P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8AA064E-5F6E-4024-BC28-EDDC3DFC7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3B29638-4838-4B9B-B9DB-96E542BAF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929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CF81D86-BDBA-477C-B7DD-8D359BB99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026706B-F016-473A-BCD4-FF10309D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pl-PL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AIDS</a:t>
            </a: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8196A42-8370-46FC-B1AC-199AA1827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43" r="19641" b="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65F3E9C-EF11-4F8F-A621-399C7A3E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5FA0D21-A4C4-4999-81FD-5DA8082F0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17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Czynnik chorobotwórczy</a:t>
            </a:r>
            <a:endParaRPr lang="pl-PL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pl-PL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Wirus HIV - </a:t>
            </a:r>
            <a:r>
              <a:rPr lang="pl-PL" sz="17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ludzki wirus niedoboru odporności, </a:t>
            </a:r>
            <a:endParaRPr lang="pl-PL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l-PL" sz="17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Objawy </a:t>
            </a:r>
            <a:endParaRPr lang="pl-PL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Wczesne stadium HIV: gorączka, zapalenie gardła, bóle stawów, wysypka</a:t>
            </a: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Późniejsze stadium HIV: gorączka, nocne poty, nieostre widzenie, powiększone węzły chłonne, utrata wagi</a:t>
            </a: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AIDS: zaburzenie funkcjonowanie układu immunologicznego, obniżenie odporności,</a:t>
            </a:r>
          </a:p>
          <a:p>
            <a:pPr>
              <a:spcBef>
                <a:spcPts val="0"/>
              </a:spcBef>
            </a:pPr>
            <a:r>
              <a:rPr lang="pl-PL" sz="17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Drogi zakażenia</a:t>
            </a:r>
            <a:endParaRPr lang="pl-PL" sz="1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</a:pPr>
            <a:r>
              <a:rPr lang="pl-PL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Kontakty płciowe: dopochwowe, analne i oralne</a:t>
            </a: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</a:pPr>
            <a:r>
              <a:rPr lang="pl-PL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Zakażona krew</a:t>
            </a: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</a:pPr>
            <a:r>
              <a:rPr lang="pl-PL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matki na dziecko</a:t>
            </a:r>
          </a:p>
          <a:p>
            <a:pPr>
              <a:spcBef>
                <a:spcPts val="0"/>
              </a:spcBef>
            </a:pPr>
            <a:endParaRPr lang="pl-PL" sz="1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8AA064E-5F6E-4024-BC28-EDDC3DFC7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3B29638-4838-4B9B-B9DB-96E542BAF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884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5CF81D86-BDBA-477C-B7DD-8D359BB996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6A1DD9-191D-43F5-8CE9-036E996A2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pl-PL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Grzybica</a:t>
            </a:r>
            <a: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60A21FD-B124-4B4B-8FAE-C3B24D6A2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53" r="30108" b="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65F3E9C-EF11-4F8F-A621-399C7A3E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881AC47-8DA1-4FD0-9358-5DCFE52A1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Czynnik chorobotwórczy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Grzyby z rodzaju </a:t>
            </a:r>
            <a:r>
              <a:rPr lang="pl-P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Candida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Objawy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kobiet</a:t>
            </a:r>
          </a:p>
          <a:p>
            <a:pPr marL="1200150" lvl="2" indent="-28575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Wydzielina z pochwy i/lub swędzenie</a:t>
            </a:r>
          </a:p>
          <a:p>
            <a:pPr marL="1200150" lvl="2" indent="-28575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Bóle lub dyskomfort podczas kontaktów płciowych </a:t>
            </a:r>
          </a:p>
          <a:p>
            <a:pPr marL="1200150" lvl="2" indent="-28575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Bóle lub dyskomfort podczas oddawania moczu</a:t>
            </a:r>
          </a:p>
          <a:p>
            <a:pPr marL="818388" lvl="2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mężczyzn</a:t>
            </a:r>
          </a:p>
          <a:p>
            <a:pPr marL="1108710" lvl="3" indent="-28575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Wydzielina i stan zapalny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penis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  <a:p>
            <a:pPr marL="1108710" lvl="3" indent="-28575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Bolesne oddawanie moczu</a:t>
            </a:r>
          </a:p>
          <a:p>
            <a:pPr marL="1108710" lvl="3" indent="-28575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Małe, czerwone zmiany na penisie</a:t>
            </a:r>
          </a:p>
          <a:p>
            <a:pPr>
              <a:spcBef>
                <a:spcPts val="0"/>
              </a:spcBef>
            </a:pP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Czynniki sprzyjające zakażeniu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Antybiotykoterapia niszcząca naturalną florę bakteryjną organizmu, ciąża, niedobory odporności</a:t>
            </a:r>
          </a:p>
          <a:p>
            <a:pPr marL="800100" lvl="1" indent="-342900"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Może być przenoszona drogą płciową</a:t>
            </a:r>
          </a:p>
          <a:p>
            <a:pPr>
              <a:spcBef>
                <a:spcPts val="0"/>
              </a:spcBef>
            </a:pPr>
            <a:endParaRPr lang="pl-PL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8AA064E-5F6E-4024-BC28-EDDC3DFC7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3B29638-4838-4B9B-B9DB-96E542BAF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973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77984A-8134-47F5-9D39-9F31002C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Zapobieganie </a:t>
            </a:r>
            <a:r>
              <a:rPr lang="pl-PL" sz="4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ChPDP</a:t>
            </a:r>
            <a:r>
              <a:rPr lang="pl-P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C3F281D-91FC-464C-B95E-BD6CE34DD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253331"/>
            <a:ext cx="10515600" cy="515699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Abstynencja (unikanie kontaktów płciowych) </a:t>
            </a:r>
            <a:endParaRPr lang="pl-P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Jedyna pewna metoda zapobiegania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ChPDP</a:t>
            </a:r>
            <a:endParaRPr lang="pl-P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Używanie prezerwatywy podczas kontaktów płciowych</a:t>
            </a:r>
            <a:endParaRPr lang="pl-P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Zapobiega wymianie płynów ustrojowych </a:t>
            </a:r>
            <a:endParaRPr lang="pl-P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 tylko osłonięty fragment skóry, nieosłonięte zmiany skórne mogą być zakaźne</a:t>
            </a:r>
            <a:endParaRPr lang="pl-P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Rozmowa z partnerem </a:t>
            </a:r>
            <a:endParaRPr lang="pl-P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Należy ustalić z partnerem metodę bezpiecznego seksu</a:t>
            </a:r>
            <a:endParaRPr lang="pl-P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Należy omówić opcję wspólnego przebadania się w kierunku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ChPDP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przed rozpoczęciem życia seksualnego</a:t>
            </a:r>
            <a:endParaRPr lang="pl-P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pl-PL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Należy regularnie badać się u ginekologa </a:t>
            </a:r>
            <a:endParaRPr lang="pl-P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Char char=""/>
              <a:tabLst>
                <a:tab pos="914400" algn="l"/>
              </a:tabLst>
            </a:pP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Nawet jeśli wydaje Ci się, że nie masz zakażenia – pamiętaj wiele infekcji przebiega bezobjawowo!  </a:t>
            </a:r>
            <a:endParaRPr lang="pl-PL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5448011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Pomarańczowoczerwo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Drewniana czcionka</Template>
  <TotalTime>65</TotalTime>
  <Words>418</Words>
  <Application>Microsoft Office PowerPoint</Application>
  <PresentationFormat>Panoramiczny</PresentationFormat>
  <Paragraphs>81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 3</vt:lpstr>
      <vt:lpstr>Retrospekcja</vt:lpstr>
      <vt:lpstr>Wybrane choroby przenoszone drogą płciową</vt:lpstr>
      <vt:lpstr>Choroby przenoszone drogą płciową (ChPDP) </vt:lpstr>
      <vt:lpstr>Chlamydioza </vt:lpstr>
      <vt:lpstr>Opryszczka narządów płciowych </vt:lpstr>
      <vt:lpstr>Rzeżączka </vt:lpstr>
      <vt:lpstr>Kiła (syfilis) </vt:lpstr>
      <vt:lpstr>AIDS </vt:lpstr>
      <vt:lpstr>Grzybica </vt:lpstr>
      <vt:lpstr>Zapobieganie ChPDP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Choroby przenoszone drogą płciową</dc:title>
  <dc:creator>Agata Mądrawska</dc:creator>
  <cp:lastModifiedBy>Agaciątko</cp:lastModifiedBy>
  <cp:revision>6</cp:revision>
  <dcterms:created xsi:type="dcterms:W3CDTF">2021-02-05T11:12:25Z</dcterms:created>
  <dcterms:modified xsi:type="dcterms:W3CDTF">2021-02-19T14:08:55Z</dcterms:modified>
</cp:coreProperties>
</file>